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4" r:id="rId8"/>
    <p:sldId id="263"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Lst>
  <p:sldSz cx="9144000" cy="6858000" type="screen4x3"/>
  <p:notesSz cx="6858000" cy="9144000"/>
  <p:defaultTex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CCFF"/>
    <a:srgbClr val="6600FF"/>
    <a:srgbClr val="0000FF"/>
    <a:srgbClr val="FF9900"/>
    <a:srgbClr val="CC6600"/>
    <a:srgbClr val="FF7C80"/>
    <a:srgbClr val="CC0000"/>
    <a:srgbClr val="B67A38"/>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035" autoAdjust="0"/>
  </p:normalViewPr>
  <p:slideViewPr>
    <p:cSldViewPr>
      <p:cViewPr varScale="1">
        <p:scale>
          <a:sx n="72" d="100"/>
          <a:sy n="72" d="100"/>
        </p:scale>
        <p:origin x="-1470"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F7BD159-7B6C-47CE-A0D1-C38B99F23678}" type="slidenum">
              <a:rPr lang="en-US"/>
              <a:pPr/>
              <a:t>‹#›</a:t>
            </a:fld>
            <a:endParaRPr lang="en-US"/>
          </a:p>
        </p:txBody>
      </p:sp>
    </p:spTree>
  </p:cSld>
  <p:clrMapOvr>
    <a:masterClrMapping/>
  </p:clrMapOvr>
  <p:transition spd="slow" advTm="30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CC804B9-A86B-418F-AA17-5E068D76575D}" type="slidenum">
              <a:rPr lang="en-US"/>
              <a:pPr/>
              <a:t>‹#›</a:t>
            </a:fld>
            <a:endParaRPr lang="en-US"/>
          </a:p>
        </p:txBody>
      </p:sp>
    </p:spTree>
  </p:cSld>
  <p:clrMapOvr>
    <a:masterClrMapping/>
  </p:clrMapOvr>
  <p:transition spd="slow" advTm="30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A16A4F7-0D27-47B8-BCF0-490B5393F554}" type="slidenum">
              <a:rPr lang="en-US"/>
              <a:pPr/>
              <a:t>‹#›</a:t>
            </a:fld>
            <a:endParaRPr lang="en-US"/>
          </a:p>
        </p:txBody>
      </p:sp>
    </p:spTree>
  </p:cSld>
  <p:clrMapOvr>
    <a:masterClrMapping/>
  </p:clrMapOvr>
  <p:transition spd="slow" advTm="30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235A98F-8AA0-4350-8E5F-8E293393BB53}" type="slidenum">
              <a:rPr lang="en-US"/>
              <a:pPr/>
              <a:t>‹#›</a:t>
            </a:fld>
            <a:endParaRPr lang="en-US"/>
          </a:p>
        </p:txBody>
      </p:sp>
    </p:spTree>
  </p:cSld>
  <p:clrMapOvr>
    <a:masterClrMapping/>
  </p:clrMapOvr>
  <p:transition spd="slow" advTm="30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065FB32-CA38-4A6C-A486-59E7932D9E3B}" type="slidenum">
              <a:rPr lang="en-US"/>
              <a:pPr/>
              <a:t>‹#›</a:t>
            </a:fld>
            <a:endParaRPr lang="en-US"/>
          </a:p>
        </p:txBody>
      </p:sp>
    </p:spTree>
  </p:cSld>
  <p:clrMapOvr>
    <a:masterClrMapping/>
  </p:clrMapOvr>
  <p:transition spd="slow" advTm="30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ECE87C9-9F5D-4388-BA04-AC78BF9EFCC8}" type="slidenum">
              <a:rPr lang="en-US"/>
              <a:pPr/>
              <a:t>‹#›</a:t>
            </a:fld>
            <a:endParaRPr lang="en-US"/>
          </a:p>
        </p:txBody>
      </p:sp>
    </p:spTree>
  </p:cSld>
  <p:clrMapOvr>
    <a:masterClrMapping/>
  </p:clrMapOvr>
  <p:transition spd="slow" advTm="30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A66EC91A-D308-47D6-A479-FC48A886697C}" type="slidenum">
              <a:rPr lang="en-US"/>
              <a:pPr/>
              <a:t>‹#›</a:t>
            </a:fld>
            <a:endParaRPr lang="en-US"/>
          </a:p>
        </p:txBody>
      </p:sp>
    </p:spTree>
  </p:cSld>
  <p:clrMapOvr>
    <a:masterClrMapping/>
  </p:clrMapOvr>
  <p:transition spd="slow" advTm="30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2C78A8F-BF14-418A-AA65-C5A907517482}" type="slidenum">
              <a:rPr lang="en-US"/>
              <a:pPr/>
              <a:t>‹#›</a:t>
            </a:fld>
            <a:endParaRPr lang="en-US"/>
          </a:p>
        </p:txBody>
      </p:sp>
    </p:spTree>
  </p:cSld>
  <p:clrMapOvr>
    <a:masterClrMapping/>
  </p:clrMapOvr>
  <p:transition spd="slow" advTm="30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5A92DCEF-36B5-41D7-928C-CC6C7E94F237}" type="slidenum">
              <a:rPr lang="en-US"/>
              <a:pPr/>
              <a:t>‹#›</a:t>
            </a:fld>
            <a:endParaRPr lang="en-US"/>
          </a:p>
        </p:txBody>
      </p:sp>
    </p:spTree>
  </p:cSld>
  <p:clrMapOvr>
    <a:masterClrMapping/>
  </p:clrMapOvr>
  <p:transition spd="slow" advTm="30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54A5A5F-9F8A-4B6C-9BD6-EE0F183AF9FA}" type="slidenum">
              <a:rPr lang="en-US"/>
              <a:pPr/>
              <a:t>‹#›</a:t>
            </a:fld>
            <a:endParaRPr lang="en-US"/>
          </a:p>
        </p:txBody>
      </p:sp>
    </p:spTree>
  </p:cSld>
  <p:clrMapOvr>
    <a:masterClrMapping/>
  </p:clrMapOvr>
  <p:transition spd="slow" advTm="30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6453DBD-5A1D-4106-A9EB-D39F19C32B1F}" type="slidenum">
              <a:rPr lang="en-US"/>
              <a:pPr/>
              <a:t>‹#›</a:t>
            </a:fld>
            <a:endParaRPr lang="en-US"/>
          </a:p>
        </p:txBody>
      </p:sp>
    </p:spTree>
  </p:cSld>
  <p:clrMapOvr>
    <a:masterClrMapping/>
  </p:clrMapOvr>
  <p:transition spd="slow" advTm="30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4F9C633-F039-4253-8ABB-456AABDA0DB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30000">
    <p:fade/>
  </p:transition>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audio" Target="../media/audio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62" name="Picture 14" descr="Stn01 IntroA"/>
          <p:cNvPicPr>
            <a:picLocks noChangeAspect="1" noChangeArrowheads="1"/>
          </p:cNvPicPr>
          <p:nvPr/>
        </p:nvPicPr>
        <p:blipFill>
          <a:blip r:embed="rId3" cstate="print"/>
          <a:srcRect/>
          <a:stretch>
            <a:fillRect/>
          </a:stretch>
        </p:blipFill>
        <p:spPr bwMode="auto">
          <a:xfrm>
            <a:off x="0" y="0"/>
            <a:ext cx="9067800" cy="6800850"/>
          </a:xfrm>
          <a:prstGeom prst="rect">
            <a:avLst/>
          </a:prstGeom>
          <a:noFill/>
        </p:spPr>
      </p:pic>
      <p:sp>
        <p:nvSpPr>
          <p:cNvPr id="2063" name="Text Box 15"/>
          <p:cNvSpPr txBox="1">
            <a:spLocks noChangeAspect="1" noChangeArrowheads="1"/>
          </p:cNvSpPr>
          <p:nvPr/>
        </p:nvSpPr>
        <p:spPr bwMode="auto">
          <a:xfrm>
            <a:off x="5943600" y="609600"/>
            <a:ext cx="2936875" cy="4587875"/>
          </a:xfrm>
          <a:prstGeom prst="rect">
            <a:avLst/>
          </a:prstGeom>
          <a:noFill/>
          <a:ln w="9525">
            <a:noFill/>
            <a:miter lim="800000"/>
            <a:headEnd/>
            <a:tailEnd/>
          </a:ln>
          <a:effectLst/>
        </p:spPr>
        <p:txBody>
          <a:bodyPr anchor="ctr" anchorCtr="1"/>
          <a:lstStyle/>
          <a:p>
            <a:r>
              <a:rPr lang="en-US" sz="6000" dirty="0" smtClean="0">
                <a:solidFill>
                  <a:srgbClr val="FFFFCC"/>
                </a:solidFill>
              </a:rPr>
              <a:t>Man</a:t>
            </a:r>
            <a:endParaRPr lang="en-US" sz="6000" dirty="0">
              <a:solidFill>
                <a:srgbClr val="FFFFCC"/>
              </a:solidFill>
            </a:endParaRPr>
          </a:p>
          <a:p>
            <a:r>
              <a:rPr lang="en-US" sz="4000" dirty="0">
                <a:solidFill>
                  <a:srgbClr val="FFFFCC"/>
                </a:solidFill>
              </a:rPr>
              <a:t>of the</a:t>
            </a:r>
          </a:p>
          <a:p>
            <a:r>
              <a:rPr lang="en-US" sz="6000" dirty="0">
                <a:solidFill>
                  <a:srgbClr val="FFFFCC"/>
                </a:solidFill>
              </a:rPr>
              <a:t>Cross</a:t>
            </a:r>
          </a:p>
        </p:txBody>
      </p:sp>
      <p:pic>
        <p:nvPicPr>
          <p:cNvPr id="5" name="Taizè - Jesus, Remember Me.wav">
            <a:hlinkClick r:id="" action="ppaction://media"/>
          </p:cNvPr>
          <p:cNvPicPr>
            <a:picLocks noRot="1" noChangeAspect="1"/>
          </p:cNvPicPr>
          <p:nvPr>
            <a:wavAudioFile r:embed="rId1" name="Taizè - Jesus, Remember Me.wav"/>
          </p:nvPr>
        </p:nvPicPr>
        <p:blipFill>
          <a:blip r:embed="rId4" cstate="print"/>
          <a:stretch>
            <a:fillRect/>
          </a:stretch>
        </p:blipFill>
        <p:spPr>
          <a:xfrm>
            <a:off x="8388424" y="6165304"/>
            <a:ext cx="304800" cy="304800"/>
          </a:xfrm>
          <a:prstGeom prst="rect">
            <a:avLst/>
          </a:prstGeom>
        </p:spPr>
      </p:pic>
    </p:spTree>
  </p:cSld>
  <p:clrMapOvr>
    <a:masterClrMapping/>
  </p:clrMapOvr>
  <p:transition spd="slow" advClick="0" advTm="3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63"/>
                                        </p:tgtEl>
                                        <p:attrNameLst>
                                          <p:attrName>style.visibility</p:attrName>
                                        </p:attrNameLst>
                                      </p:cBhvr>
                                      <p:to>
                                        <p:strVal val="visible"/>
                                      </p:to>
                                    </p:set>
                                    <p:animEffect transition="in" filter="fade">
                                      <p:cBhvr>
                                        <p:cTn id="7" dur="2000"/>
                                        <p:tgtEl>
                                          <p:spTgt spid="2063"/>
                                        </p:tgtEl>
                                      </p:cBhvr>
                                    </p:animEffect>
                                  </p:childTnLst>
                                </p:cTn>
                              </p:par>
                            </p:childTnLst>
                          </p:cTn>
                        </p:par>
                        <p:par>
                          <p:cTn id="8" fill="hold">
                            <p:stCondLst>
                              <p:cond delay="2000"/>
                            </p:stCondLst>
                            <p:childTnLst>
                              <p:par>
                                <p:cTn id="9" presetID="51" presetClass="entr" presetSubtype="0" fill="hold" nodeType="afterEffect">
                                  <p:stCondLst>
                                    <p:cond delay="0"/>
                                  </p:stCondLst>
                                  <p:childTnLst>
                                    <p:set>
                                      <p:cBhvr>
                                        <p:cTn id="10" dur="1" fill="hold">
                                          <p:stCondLst>
                                            <p:cond delay="0"/>
                                          </p:stCondLst>
                                        </p:cTn>
                                        <p:tgtEl>
                                          <p:spTgt spid="2062"/>
                                        </p:tgtEl>
                                        <p:attrNameLst>
                                          <p:attrName>style.visibility</p:attrName>
                                        </p:attrNameLst>
                                      </p:cBhvr>
                                      <p:to>
                                        <p:strVal val="visible"/>
                                      </p:to>
                                    </p:set>
                                    <p:animEffect transition="in" filter="fade">
                                      <p:cBhvr>
                                        <p:cTn id="11" dur="770" decel="100000"/>
                                        <p:tgtEl>
                                          <p:spTgt spid="2062"/>
                                        </p:tgtEl>
                                      </p:cBhvr>
                                    </p:animEffect>
                                    <p:animScale>
                                      <p:cBhvr>
                                        <p:cTn id="12" dur="770" decel="100000"/>
                                        <p:tgtEl>
                                          <p:spTgt spid="2062"/>
                                        </p:tgtEl>
                                      </p:cBhvr>
                                      <p:from x="10000" y="10000"/>
                                      <p:to x="200000" y="450000"/>
                                    </p:animScale>
                                    <p:animScale>
                                      <p:cBhvr>
                                        <p:cTn id="13" dur="1230" accel="100000" fill="hold">
                                          <p:stCondLst>
                                            <p:cond delay="770"/>
                                          </p:stCondLst>
                                        </p:cTn>
                                        <p:tgtEl>
                                          <p:spTgt spid="2062"/>
                                        </p:tgtEl>
                                      </p:cBhvr>
                                      <p:from x="200000" y="450000"/>
                                      <p:to x="100000" y="100000"/>
                                    </p:animScale>
                                    <p:set>
                                      <p:cBhvr>
                                        <p:cTn id="14" dur="770" fill="hold"/>
                                        <p:tgtEl>
                                          <p:spTgt spid="2062"/>
                                        </p:tgtEl>
                                        <p:attrNameLst>
                                          <p:attrName>ppt_x</p:attrName>
                                        </p:attrNameLst>
                                      </p:cBhvr>
                                      <p:to>
                                        <p:strVal val="(0.5)"/>
                                      </p:to>
                                    </p:set>
                                    <p:anim from="(0.5)" to="(#ppt_x)" calcmode="lin" valueType="num">
                                      <p:cBhvr>
                                        <p:cTn id="15" dur="1230" accel="100000" fill="hold">
                                          <p:stCondLst>
                                            <p:cond delay="770"/>
                                          </p:stCondLst>
                                        </p:cTn>
                                        <p:tgtEl>
                                          <p:spTgt spid="2062"/>
                                        </p:tgtEl>
                                        <p:attrNameLst>
                                          <p:attrName>ppt_x</p:attrName>
                                        </p:attrNameLst>
                                      </p:cBhvr>
                                    </p:anim>
                                    <p:set>
                                      <p:cBhvr>
                                        <p:cTn id="16" dur="770" fill="hold"/>
                                        <p:tgtEl>
                                          <p:spTgt spid="2062"/>
                                        </p:tgtEl>
                                        <p:attrNameLst>
                                          <p:attrName>ppt_y</p:attrName>
                                        </p:attrNameLst>
                                      </p:cBhvr>
                                      <p:to>
                                        <p:strVal val="(#ppt_y+0.4)"/>
                                      </p:to>
                                    </p:set>
                                    <p:anim from="(#ppt_y+0.4)" to="(#ppt_y)" calcmode="lin" valueType="num">
                                      <p:cBhvr>
                                        <p:cTn id="17" dur="1230" accel="100000" fill="hold">
                                          <p:stCondLst>
                                            <p:cond delay="770"/>
                                          </p:stCondLst>
                                        </p:cTn>
                                        <p:tgtEl>
                                          <p:spTgt spid="2062"/>
                                        </p:tgtEl>
                                        <p:attrNameLst>
                                          <p:attrName>ppt_y</p:attrName>
                                        </p:attrNameLst>
                                      </p:cBhvr>
                                    </p:anim>
                                  </p:childTnLst>
                                </p:cTn>
                              </p:par>
                            </p:childTnLst>
                          </p:cTn>
                        </p:par>
                        <p:par>
                          <p:cTn id="18" fill="hold">
                            <p:stCondLst>
                              <p:cond delay="4000"/>
                            </p:stCondLst>
                            <p:childTnLst>
                              <p:par>
                                <p:cTn id="19" presetID="1" presetClass="mediacall" presetSubtype="0" fill="hold" nodeType="afterEffect">
                                  <p:stCondLst>
                                    <p:cond delay="0"/>
                                  </p:stCondLst>
                                  <p:childTnLst>
                                    <p:cmd type="call" cmd="playFrom(0.0)">
                                      <p:cBhvr>
                                        <p:cTn id="20"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21" repeatCount="indefinite" fill="hold" display="0">
                  <p:stCondLst>
                    <p:cond delay="indefinite"/>
                  </p:stCondLst>
                  <p:endCondLst>
                    <p:cond evt="onPrev" delay="0">
                      <p:tgtEl>
                        <p:sldTgt/>
                      </p:tgtEl>
                    </p:cond>
                    <p:cond evt="onStopAudio" delay="0">
                      <p:tgtEl>
                        <p:sldTgt/>
                      </p:tgtEl>
                    </p:cond>
                  </p:endCondLst>
                </p:cTn>
                <p:tgtEl>
                  <p:spTgt spid="5"/>
                </p:tgtEl>
              </p:cMediaNode>
            </p:audio>
          </p:childTnLst>
        </p:cTn>
      </p:par>
    </p:tnLst>
    <p:bldLst>
      <p:bldP spid="206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6" name="Picture 6" descr="Stn04A"/>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5843" name="Text Box 3"/>
          <p:cNvSpPr txBox="1">
            <a:spLocks noChangeAspect="1" noChangeArrowheads="1"/>
          </p:cNvSpPr>
          <p:nvPr/>
        </p:nvSpPr>
        <p:spPr bwMode="auto">
          <a:xfrm>
            <a:off x="0" y="5791200"/>
            <a:ext cx="9144000" cy="1066800"/>
          </a:xfrm>
          <a:prstGeom prst="rect">
            <a:avLst/>
          </a:prstGeom>
          <a:solidFill>
            <a:srgbClr val="000000"/>
          </a:solidFill>
          <a:ln w="9525">
            <a:noFill/>
            <a:miter lim="800000"/>
            <a:headEnd/>
            <a:tailEnd/>
          </a:ln>
          <a:effectLst/>
        </p:spPr>
        <p:txBody>
          <a:bodyPr lIns="274320" anchor="ctr" anchorCtr="1"/>
          <a:lstStyle/>
          <a:p>
            <a:pPr algn="l"/>
            <a:r>
              <a:rPr lang="en-US" sz="2000">
                <a:solidFill>
                  <a:srgbClr val="FFFFCC"/>
                </a:solidFill>
              </a:rPr>
              <a:t>The suffering of children wounds the hearts of the parents. There is so much that we can learn from Mary who indicated that she was near to Jesus in His hour of need.</a:t>
            </a:r>
          </a:p>
        </p:txBody>
      </p:sp>
      <p:sp>
        <p:nvSpPr>
          <p:cNvPr id="35844" name="Text Box 4"/>
          <p:cNvSpPr txBox="1">
            <a:spLocks noChangeAspect="1" noChangeArrowheads="1"/>
          </p:cNvSpPr>
          <p:nvPr/>
        </p:nvSpPr>
        <p:spPr bwMode="auto">
          <a:xfrm>
            <a:off x="4572000" y="0"/>
            <a:ext cx="4572000" cy="533400"/>
          </a:xfrm>
          <a:prstGeom prst="rect">
            <a:avLst/>
          </a:prstGeom>
          <a:solidFill>
            <a:schemeClr val="tx1"/>
          </a:solidFill>
          <a:ln w="9525">
            <a:noFill/>
            <a:miter lim="800000"/>
            <a:headEnd/>
            <a:tailEnd/>
          </a:ln>
          <a:effectLst/>
        </p:spPr>
        <p:txBody>
          <a:bodyPr anchor="ctr" anchorCtr="1"/>
          <a:lstStyle/>
          <a:p>
            <a:pPr algn="l"/>
            <a:r>
              <a:rPr lang="en-US" sz="2000">
                <a:solidFill>
                  <a:srgbClr val="FFFFCC"/>
                </a:solidFill>
              </a:rPr>
              <a:t>4</a:t>
            </a:r>
            <a:r>
              <a:rPr lang="en-US" sz="2000" baseline="30000">
                <a:solidFill>
                  <a:srgbClr val="FFFFCC"/>
                </a:solidFill>
              </a:rPr>
              <a:t>th</a:t>
            </a:r>
            <a:r>
              <a:rPr lang="en-US" sz="2000">
                <a:solidFill>
                  <a:srgbClr val="FFFFCC"/>
                </a:solidFill>
              </a:rPr>
              <a:t> Station: Jesus meets His mother</a:t>
            </a:r>
          </a:p>
        </p:txBody>
      </p:sp>
    </p:spTree>
  </p:cSld>
  <p:clrMapOvr>
    <a:masterClrMapping/>
  </p:clrMapOvr>
  <p:transition spd="slow" advTm="3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fade">
                                      <p:cBhvr>
                                        <p:cTn id="7" dur="2000"/>
                                        <p:tgtEl>
                                          <p:spTgt spid="35846"/>
                                        </p:tgtEl>
                                      </p:cBhvr>
                                    </p:animEffect>
                                  </p:childTnLst>
                                </p:cTn>
                              </p:par>
                            </p:childTnLst>
                          </p:cTn>
                        </p:par>
                        <p:par>
                          <p:cTn id="8" fill="hold">
                            <p:stCondLst>
                              <p:cond delay="20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35844">
                                            <p:bg/>
                                          </p:spTgt>
                                        </p:tgtEl>
                                        <p:attrNameLst>
                                          <p:attrName>style.visibility</p:attrName>
                                        </p:attrNameLst>
                                      </p:cBhvr>
                                      <p:to>
                                        <p:strVal val="visible"/>
                                      </p:to>
                                    </p:set>
                                    <p:animEffect transition="in" filter="fade">
                                      <p:cBhvr>
                                        <p:cTn id="11" dur="2000"/>
                                        <p:tgtEl>
                                          <p:spTgt spid="35844">
                                            <p:bg/>
                                          </p:spTgt>
                                        </p:tgtEl>
                                      </p:cBhvr>
                                    </p:animEffect>
                                  </p:childTnLst>
                                </p:cTn>
                              </p:par>
                              <p:par>
                                <p:cTn id="12" presetID="10" presetClass="entr" presetSubtype="0" fill="hold" grpId="0" nodeType="withEffect">
                                  <p:stCondLst>
                                    <p:cond delay="0"/>
                                  </p:stCondLst>
                                  <p:iterate type="wd">
                                    <p:tmPct val="10000"/>
                                  </p:iterate>
                                  <p:childTnLst>
                                    <p:set>
                                      <p:cBhvr>
                                        <p:cTn id="13" dur="1" fill="hold">
                                          <p:stCondLst>
                                            <p:cond delay="0"/>
                                          </p:stCondLst>
                                        </p:cTn>
                                        <p:tgtEl>
                                          <p:spTgt spid="35844">
                                            <p:txEl>
                                              <p:pRg st="0" end="0"/>
                                            </p:txEl>
                                          </p:spTgt>
                                        </p:tgtEl>
                                        <p:attrNameLst>
                                          <p:attrName>style.visibility</p:attrName>
                                        </p:attrNameLst>
                                      </p:cBhvr>
                                      <p:to>
                                        <p:strVal val="visible"/>
                                      </p:to>
                                    </p:set>
                                    <p:animEffect transition="in" filter="fade">
                                      <p:cBhvr>
                                        <p:cTn id="14" dur="2000"/>
                                        <p:tgtEl>
                                          <p:spTgt spid="35844">
                                            <p:txEl>
                                              <p:pRg st="0" end="0"/>
                                            </p:txEl>
                                          </p:spTgt>
                                        </p:tgtEl>
                                      </p:cBhvr>
                                    </p:animEffect>
                                  </p:childTnLst>
                                </p:cTn>
                              </p:par>
                            </p:childTnLst>
                          </p:cTn>
                        </p:par>
                        <p:par>
                          <p:cTn id="15" fill="hold">
                            <p:stCondLst>
                              <p:cond delay="5200"/>
                            </p:stCondLst>
                            <p:childTnLst>
                              <p:par>
                                <p:cTn id="16" presetID="10" presetClass="entr" presetSubtype="0" fill="hold" grpId="0" nodeType="afterEffect">
                                  <p:stCondLst>
                                    <p:cond delay="0"/>
                                  </p:stCondLst>
                                  <p:childTnLst>
                                    <p:set>
                                      <p:cBhvr>
                                        <p:cTn id="17" dur="1" fill="hold">
                                          <p:stCondLst>
                                            <p:cond delay="0"/>
                                          </p:stCondLst>
                                        </p:cTn>
                                        <p:tgtEl>
                                          <p:spTgt spid="35843">
                                            <p:bg/>
                                          </p:spTgt>
                                        </p:tgtEl>
                                        <p:attrNameLst>
                                          <p:attrName>style.visibility</p:attrName>
                                        </p:attrNameLst>
                                      </p:cBhvr>
                                      <p:to>
                                        <p:strVal val="visible"/>
                                      </p:to>
                                    </p:set>
                                    <p:animEffect transition="in" filter="fade">
                                      <p:cBhvr>
                                        <p:cTn id="18" dur="2000"/>
                                        <p:tgtEl>
                                          <p:spTgt spid="35843">
                                            <p:bg/>
                                          </p:spTgt>
                                        </p:tgtEl>
                                      </p:cBhvr>
                                    </p:animEffect>
                                  </p:childTnLst>
                                </p:cTn>
                              </p:par>
                            </p:childTnLst>
                          </p:cTn>
                        </p:par>
                        <p:par>
                          <p:cTn id="19" fill="hold">
                            <p:stCondLst>
                              <p:cond delay="7200"/>
                            </p:stCondLst>
                            <p:childTnLst>
                              <p:par>
                                <p:cTn id="20" presetID="10" presetClass="entr" presetSubtype="0" fill="hold" grpId="0" nodeType="afterEffect">
                                  <p:stCondLst>
                                    <p:cond delay="0"/>
                                  </p:stCondLst>
                                  <p:iterate type="wd">
                                    <p:tmPct val="10000"/>
                                  </p:iterate>
                                  <p:childTnLst>
                                    <p:set>
                                      <p:cBhvr>
                                        <p:cTn id="21" dur="1" fill="hold">
                                          <p:stCondLst>
                                            <p:cond delay="0"/>
                                          </p:stCondLst>
                                        </p:cTn>
                                        <p:tgtEl>
                                          <p:spTgt spid="35843">
                                            <p:txEl>
                                              <p:pRg st="0" end="0"/>
                                            </p:txEl>
                                          </p:spTgt>
                                        </p:tgtEl>
                                        <p:attrNameLst>
                                          <p:attrName>style.visibility</p:attrName>
                                        </p:attrNameLst>
                                      </p:cBhvr>
                                      <p:to>
                                        <p:strVal val="visible"/>
                                      </p:to>
                                    </p:set>
                                    <p:animEffect transition="in" filter="fade">
                                      <p:cBhvr>
                                        <p:cTn id="22" dur="2000"/>
                                        <p:tgtEl>
                                          <p:spTgt spid="358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allAtOnce" animBg="1"/>
      <p:bldP spid="35844" grpId="0" build="allAtOnce"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9" name="Picture 5" descr="Stn05"/>
          <p:cNvPicPr>
            <a:picLocks noChangeAspect="1" noChangeArrowheads="1"/>
          </p:cNvPicPr>
          <p:nvPr/>
        </p:nvPicPr>
        <p:blipFill>
          <a:blip r:embed="rId2" cstate="print"/>
          <a:srcRect/>
          <a:stretch>
            <a:fillRect/>
          </a:stretch>
        </p:blipFill>
        <p:spPr bwMode="auto">
          <a:xfrm>
            <a:off x="0" y="0"/>
            <a:ext cx="9144000" cy="6022975"/>
          </a:xfrm>
          <a:prstGeom prst="rect">
            <a:avLst/>
          </a:prstGeom>
          <a:noFill/>
        </p:spPr>
      </p:pic>
      <p:sp>
        <p:nvSpPr>
          <p:cNvPr id="36867" name="Text Box 3"/>
          <p:cNvSpPr txBox="1">
            <a:spLocks noChangeAspect="1" noChangeArrowheads="1"/>
          </p:cNvSpPr>
          <p:nvPr/>
        </p:nvSpPr>
        <p:spPr bwMode="auto">
          <a:xfrm>
            <a:off x="0" y="5638800"/>
            <a:ext cx="9144000" cy="1219200"/>
          </a:xfrm>
          <a:prstGeom prst="rect">
            <a:avLst/>
          </a:prstGeom>
          <a:gradFill rotWithShape="1">
            <a:gsLst>
              <a:gs pos="0">
                <a:srgbClr val="808080"/>
              </a:gs>
              <a:gs pos="100000">
                <a:srgbClr val="808080">
                  <a:gamma/>
                  <a:shade val="46275"/>
                  <a:invGamma/>
                </a:srgbClr>
              </a:gs>
            </a:gsLst>
            <a:lin ang="5400000" scaled="1"/>
          </a:gradFill>
          <a:ln w="9525">
            <a:noFill/>
            <a:miter lim="800000"/>
            <a:headEnd/>
            <a:tailEnd/>
          </a:ln>
          <a:effectLst/>
        </p:spPr>
        <p:txBody>
          <a:bodyPr lIns="0" anchor="ctr" anchorCtr="1"/>
          <a:lstStyle/>
          <a:p>
            <a:pPr algn="l"/>
            <a:r>
              <a:rPr lang="en-US" sz="2000">
                <a:solidFill>
                  <a:srgbClr val="FFFFCC"/>
                </a:solidFill>
              </a:rPr>
              <a:t>Simon of Cyrene is forced to help Jesus, and yet he is not feeling angry. </a:t>
            </a:r>
            <a:br>
              <a:rPr lang="en-US" sz="2000">
                <a:solidFill>
                  <a:srgbClr val="FFFFCC"/>
                </a:solidFill>
              </a:rPr>
            </a:br>
            <a:r>
              <a:rPr lang="en-US" sz="2000">
                <a:solidFill>
                  <a:srgbClr val="FFFFCC"/>
                </a:solidFill>
              </a:rPr>
              <a:t>He is slowly becoming a willing participant in the drama that is unfolding </a:t>
            </a:r>
            <a:br>
              <a:rPr lang="en-US" sz="2000">
                <a:solidFill>
                  <a:srgbClr val="FFFFCC"/>
                </a:solidFill>
              </a:rPr>
            </a:br>
            <a:r>
              <a:rPr lang="en-US" sz="2000">
                <a:solidFill>
                  <a:srgbClr val="FFFFCC"/>
                </a:solidFill>
              </a:rPr>
              <a:t>– the salvation mystery becoming a reality.</a:t>
            </a:r>
          </a:p>
        </p:txBody>
      </p:sp>
      <p:sp>
        <p:nvSpPr>
          <p:cNvPr id="36868" name="Text Box 4"/>
          <p:cNvSpPr txBox="1">
            <a:spLocks noChangeAspect="1" noChangeArrowheads="1"/>
          </p:cNvSpPr>
          <p:nvPr/>
        </p:nvSpPr>
        <p:spPr bwMode="auto">
          <a:xfrm>
            <a:off x="3657600" y="0"/>
            <a:ext cx="5486400" cy="533400"/>
          </a:xfrm>
          <a:prstGeom prst="rect">
            <a:avLst/>
          </a:prstGeom>
          <a:gradFill rotWithShape="1">
            <a:gsLst>
              <a:gs pos="0">
                <a:srgbClr val="969696"/>
              </a:gs>
              <a:gs pos="100000">
                <a:srgbClr val="969696">
                  <a:gamma/>
                  <a:shade val="46275"/>
                  <a:invGamma/>
                </a:srgbClr>
              </a:gs>
            </a:gsLst>
            <a:lin ang="5400000" scaled="1"/>
          </a:gradFill>
          <a:ln w="9525">
            <a:noFill/>
            <a:miter lim="800000"/>
            <a:headEnd/>
            <a:tailEnd/>
          </a:ln>
          <a:effectLst/>
        </p:spPr>
        <p:txBody>
          <a:bodyPr anchor="ctr" anchorCtr="1"/>
          <a:lstStyle/>
          <a:p>
            <a:pPr algn="l"/>
            <a:r>
              <a:rPr lang="en-US" sz="2000">
                <a:solidFill>
                  <a:srgbClr val="FFFFCC"/>
                </a:solidFill>
              </a:rPr>
              <a:t>5</a:t>
            </a:r>
            <a:r>
              <a:rPr lang="en-US" sz="2000" baseline="30000">
                <a:solidFill>
                  <a:srgbClr val="FFFFCC"/>
                </a:solidFill>
              </a:rPr>
              <a:t>th</a:t>
            </a:r>
            <a:r>
              <a:rPr lang="en-US" sz="2000">
                <a:solidFill>
                  <a:srgbClr val="FFFFCC"/>
                </a:solidFill>
              </a:rPr>
              <a:t> Station: Simon helps Jesus carry His Cross</a:t>
            </a:r>
          </a:p>
        </p:txBody>
      </p:sp>
    </p:spTree>
  </p:cSld>
  <p:clrMapOvr>
    <a:masterClrMapping/>
  </p:clrMapOvr>
  <p:transition spd="slow" advTm="3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869"/>
                                        </p:tgtEl>
                                        <p:attrNameLst>
                                          <p:attrName>style.visibility</p:attrName>
                                        </p:attrNameLst>
                                      </p:cBhvr>
                                      <p:to>
                                        <p:strVal val="visible"/>
                                      </p:to>
                                    </p:set>
                                    <p:animEffect transition="in" filter="fade">
                                      <p:cBhvr>
                                        <p:cTn id="7" dur="2000"/>
                                        <p:tgtEl>
                                          <p:spTgt spid="36869"/>
                                        </p:tgtEl>
                                      </p:cBhvr>
                                    </p:animEffect>
                                  </p:childTnLst>
                                </p:cTn>
                              </p:par>
                            </p:childTnLst>
                          </p:cTn>
                        </p:par>
                        <p:par>
                          <p:cTn id="8" fill="hold">
                            <p:stCondLst>
                              <p:cond delay="20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36868">
                                            <p:bg/>
                                          </p:spTgt>
                                        </p:tgtEl>
                                        <p:attrNameLst>
                                          <p:attrName>style.visibility</p:attrName>
                                        </p:attrNameLst>
                                      </p:cBhvr>
                                      <p:to>
                                        <p:strVal val="visible"/>
                                      </p:to>
                                    </p:set>
                                    <p:animEffect transition="in" filter="fade">
                                      <p:cBhvr>
                                        <p:cTn id="11" dur="2000"/>
                                        <p:tgtEl>
                                          <p:spTgt spid="36868">
                                            <p:bg/>
                                          </p:spTgt>
                                        </p:tgtEl>
                                      </p:cBhvr>
                                    </p:animEffect>
                                  </p:childTnLst>
                                </p:cTn>
                              </p:par>
                              <p:par>
                                <p:cTn id="12" presetID="10" presetClass="entr" presetSubtype="0" fill="hold" grpId="0" nodeType="withEffect">
                                  <p:stCondLst>
                                    <p:cond delay="0"/>
                                  </p:stCondLst>
                                  <p:iterate type="wd">
                                    <p:tmPct val="10000"/>
                                  </p:iterate>
                                  <p:childTnLst>
                                    <p:set>
                                      <p:cBhvr>
                                        <p:cTn id="13" dur="1" fill="hold">
                                          <p:stCondLst>
                                            <p:cond delay="0"/>
                                          </p:stCondLst>
                                        </p:cTn>
                                        <p:tgtEl>
                                          <p:spTgt spid="36868">
                                            <p:txEl>
                                              <p:pRg st="0" end="0"/>
                                            </p:txEl>
                                          </p:spTgt>
                                        </p:tgtEl>
                                        <p:attrNameLst>
                                          <p:attrName>style.visibility</p:attrName>
                                        </p:attrNameLst>
                                      </p:cBhvr>
                                      <p:to>
                                        <p:strVal val="visible"/>
                                      </p:to>
                                    </p:set>
                                    <p:animEffect transition="in" filter="fade">
                                      <p:cBhvr>
                                        <p:cTn id="14" dur="2000"/>
                                        <p:tgtEl>
                                          <p:spTgt spid="36868">
                                            <p:txEl>
                                              <p:pRg st="0" end="0"/>
                                            </p:txEl>
                                          </p:spTgt>
                                        </p:tgtEl>
                                      </p:cBhvr>
                                    </p:animEffect>
                                  </p:childTnLst>
                                </p:cTn>
                              </p:par>
                            </p:childTnLst>
                          </p:cTn>
                        </p:par>
                        <p:par>
                          <p:cTn id="15" fill="hold">
                            <p:stCondLst>
                              <p:cond delay="5600"/>
                            </p:stCondLst>
                            <p:childTnLst>
                              <p:par>
                                <p:cTn id="16" presetID="10" presetClass="entr" presetSubtype="0" fill="hold" grpId="0" nodeType="afterEffect">
                                  <p:stCondLst>
                                    <p:cond delay="0"/>
                                  </p:stCondLst>
                                  <p:childTnLst>
                                    <p:set>
                                      <p:cBhvr>
                                        <p:cTn id="17" dur="1" fill="hold">
                                          <p:stCondLst>
                                            <p:cond delay="0"/>
                                          </p:stCondLst>
                                        </p:cTn>
                                        <p:tgtEl>
                                          <p:spTgt spid="36867">
                                            <p:bg/>
                                          </p:spTgt>
                                        </p:tgtEl>
                                        <p:attrNameLst>
                                          <p:attrName>style.visibility</p:attrName>
                                        </p:attrNameLst>
                                      </p:cBhvr>
                                      <p:to>
                                        <p:strVal val="visible"/>
                                      </p:to>
                                    </p:set>
                                    <p:animEffect transition="in" filter="fade">
                                      <p:cBhvr>
                                        <p:cTn id="18" dur="2000"/>
                                        <p:tgtEl>
                                          <p:spTgt spid="36867">
                                            <p:bg/>
                                          </p:spTgt>
                                        </p:tgtEl>
                                      </p:cBhvr>
                                    </p:animEffect>
                                  </p:childTnLst>
                                </p:cTn>
                              </p:par>
                              <p:par>
                                <p:cTn id="19" presetID="10" presetClass="entr" presetSubtype="0" fill="hold" grpId="0" nodeType="withEffect">
                                  <p:stCondLst>
                                    <p:cond delay="0"/>
                                  </p:stCondLst>
                                  <p:iterate type="wd">
                                    <p:tmPct val="10000"/>
                                  </p:iterate>
                                  <p:childTnLst>
                                    <p:set>
                                      <p:cBhvr>
                                        <p:cTn id="20" dur="1" fill="hold">
                                          <p:stCondLst>
                                            <p:cond delay="0"/>
                                          </p:stCondLst>
                                        </p:cTn>
                                        <p:tgtEl>
                                          <p:spTgt spid="36867">
                                            <p:txEl>
                                              <p:pRg st="0" end="0"/>
                                            </p:txEl>
                                          </p:spTgt>
                                        </p:tgtEl>
                                        <p:attrNameLst>
                                          <p:attrName>style.visibility</p:attrName>
                                        </p:attrNameLst>
                                      </p:cBhvr>
                                      <p:to>
                                        <p:strVal val="visible"/>
                                      </p:to>
                                    </p:set>
                                    <p:animEffect transition="in" filter="fade">
                                      <p:cBhvr>
                                        <p:cTn id="21" dur="2000"/>
                                        <p:tgtEl>
                                          <p:spTgt spid="368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allAtOnce" animBg="1"/>
      <p:bldP spid="36868" grpId="0" build="allAtOnce"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Stn05"/>
          <p:cNvPicPr>
            <a:picLocks noChangeAspect="1" noChangeArrowheads="1"/>
          </p:cNvPicPr>
          <p:nvPr/>
        </p:nvPicPr>
        <p:blipFill>
          <a:blip r:embed="rId2" cstate="print"/>
          <a:srcRect/>
          <a:stretch>
            <a:fillRect/>
          </a:stretch>
        </p:blipFill>
        <p:spPr bwMode="auto">
          <a:xfrm>
            <a:off x="0" y="0"/>
            <a:ext cx="9144000" cy="6022975"/>
          </a:xfrm>
          <a:prstGeom prst="rect">
            <a:avLst/>
          </a:prstGeom>
          <a:noFill/>
        </p:spPr>
      </p:pic>
      <p:sp>
        <p:nvSpPr>
          <p:cNvPr id="37891" name="Text Box 3"/>
          <p:cNvSpPr txBox="1">
            <a:spLocks noChangeAspect="1" noChangeArrowheads="1"/>
          </p:cNvSpPr>
          <p:nvPr/>
        </p:nvSpPr>
        <p:spPr bwMode="auto">
          <a:xfrm>
            <a:off x="0" y="5638800"/>
            <a:ext cx="9144000" cy="1219200"/>
          </a:xfrm>
          <a:prstGeom prst="rect">
            <a:avLst/>
          </a:prstGeom>
          <a:gradFill rotWithShape="1">
            <a:gsLst>
              <a:gs pos="0">
                <a:srgbClr val="969696"/>
              </a:gs>
              <a:gs pos="100000">
                <a:srgbClr val="969696">
                  <a:gamma/>
                  <a:shade val="46275"/>
                  <a:invGamma/>
                </a:srgbClr>
              </a:gs>
            </a:gsLst>
            <a:lin ang="5400000" scaled="1"/>
          </a:gradFill>
          <a:ln w="9525">
            <a:noFill/>
            <a:miter lim="800000"/>
            <a:headEnd/>
            <a:tailEnd/>
          </a:ln>
          <a:effectLst/>
        </p:spPr>
        <p:txBody>
          <a:bodyPr anchor="ctr" anchorCtr="1"/>
          <a:lstStyle/>
          <a:p>
            <a:pPr algn="l"/>
            <a:r>
              <a:rPr lang="en-US" sz="2000">
                <a:solidFill>
                  <a:srgbClr val="FFFFCC"/>
                </a:solidFill>
              </a:rPr>
              <a:t>We have opportunities to do good and to help others around us. But we must first be willing to see their struggle; our hearts must be touched by their pain. We can do a lot, if only we are not concerned about who gets credit.</a:t>
            </a:r>
          </a:p>
        </p:txBody>
      </p:sp>
      <p:sp>
        <p:nvSpPr>
          <p:cNvPr id="37892" name="Text Box 4"/>
          <p:cNvSpPr txBox="1">
            <a:spLocks noChangeAspect="1" noChangeArrowheads="1"/>
          </p:cNvSpPr>
          <p:nvPr/>
        </p:nvSpPr>
        <p:spPr bwMode="auto">
          <a:xfrm>
            <a:off x="3657600" y="0"/>
            <a:ext cx="5486400" cy="533400"/>
          </a:xfrm>
          <a:prstGeom prst="rect">
            <a:avLst/>
          </a:prstGeom>
          <a:gradFill rotWithShape="1">
            <a:gsLst>
              <a:gs pos="0">
                <a:srgbClr val="969696"/>
              </a:gs>
              <a:gs pos="100000">
                <a:srgbClr val="969696">
                  <a:gamma/>
                  <a:shade val="46275"/>
                  <a:invGamma/>
                </a:srgbClr>
              </a:gs>
            </a:gsLst>
            <a:lin ang="5400000" scaled="1"/>
          </a:gradFill>
          <a:ln w="9525">
            <a:noFill/>
            <a:miter lim="800000"/>
            <a:headEnd/>
            <a:tailEnd/>
          </a:ln>
          <a:effectLst/>
        </p:spPr>
        <p:txBody>
          <a:bodyPr anchor="ctr" anchorCtr="1"/>
          <a:lstStyle/>
          <a:p>
            <a:pPr algn="l"/>
            <a:r>
              <a:rPr lang="en-US" sz="2000">
                <a:solidFill>
                  <a:srgbClr val="FFFFCC"/>
                </a:solidFill>
              </a:rPr>
              <a:t>5</a:t>
            </a:r>
            <a:r>
              <a:rPr lang="en-US" sz="2000" baseline="30000">
                <a:solidFill>
                  <a:srgbClr val="FFFFCC"/>
                </a:solidFill>
              </a:rPr>
              <a:t>th</a:t>
            </a:r>
            <a:r>
              <a:rPr lang="en-US" sz="2000">
                <a:solidFill>
                  <a:srgbClr val="FFFFCC"/>
                </a:solidFill>
              </a:rPr>
              <a:t> Station: Simon helps Jesus carry His Cross</a:t>
            </a:r>
          </a:p>
        </p:txBody>
      </p:sp>
    </p:spTree>
  </p:cSld>
  <p:clrMapOvr>
    <a:masterClrMapping/>
  </p:clrMapOvr>
  <p:transition spd="slow" advTm="3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7891">
                                            <p:bg/>
                                          </p:spTgt>
                                        </p:tgtEl>
                                        <p:attrNameLst>
                                          <p:attrName>style.visibility</p:attrName>
                                        </p:attrNameLst>
                                      </p:cBhvr>
                                      <p:to>
                                        <p:strVal val="visible"/>
                                      </p:to>
                                    </p:set>
                                    <p:animEffect transition="in" filter="fade">
                                      <p:cBhvr>
                                        <p:cTn id="7" dur="2000"/>
                                        <p:tgtEl>
                                          <p:spTgt spid="37891">
                                            <p:bg/>
                                          </p:spTgt>
                                        </p:tgtEl>
                                      </p:cBhvr>
                                    </p:animEffect>
                                  </p:childTnLst>
                                </p:cTn>
                              </p:par>
                              <p:par>
                                <p:cTn id="8" presetID="10" presetClass="entr" presetSubtype="0" fill="hold" grpId="0" nodeType="withEffect">
                                  <p:stCondLst>
                                    <p:cond delay="0"/>
                                  </p:stCondLst>
                                  <p:iterate type="wd">
                                    <p:tmPct val="10000"/>
                                  </p:iterate>
                                  <p:childTnLst>
                                    <p:set>
                                      <p:cBhvr>
                                        <p:cTn id="9" dur="1" fill="hold">
                                          <p:stCondLst>
                                            <p:cond delay="0"/>
                                          </p:stCondLst>
                                        </p:cTn>
                                        <p:tgtEl>
                                          <p:spTgt spid="37891">
                                            <p:txEl>
                                              <p:pRg st="0" end="0"/>
                                            </p:txEl>
                                          </p:spTgt>
                                        </p:tgtEl>
                                        <p:attrNameLst>
                                          <p:attrName>style.visibility</p:attrName>
                                        </p:attrNameLst>
                                      </p:cBhvr>
                                      <p:to>
                                        <p:strVal val="visible"/>
                                      </p:to>
                                    </p:set>
                                    <p:animEffect transition="in" filter="fade">
                                      <p:cBhvr>
                                        <p:cTn id="10" dur="2000"/>
                                        <p:tgtEl>
                                          <p:spTgt spid="378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allAtOnce"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7" name="Picture 5" descr="Stn06"/>
          <p:cNvPicPr>
            <a:picLocks noChangeAspect="1" noChangeArrowheads="1"/>
          </p:cNvPicPr>
          <p:nvPr/>
        </p:nvPicPr>
        <p:blipFill>
          <a:blip r:embed="rId2" cstate="print"/>
          <a:srcRect/>
          <a:stretch>
            <a:fillRect/>
          </a:stretch>
        </p:blipFill>
        <p:spPr bwMode="auto">
          <a:xfrm>
            <a:off x="0" y="0"/>
            <a:ext cx="9144000" cy="6096000"/>
          </a:xfrm>
          <a:prstGeom prst="rect">
            <a:avLst/>
          </a:prstGeom>
          <a:noFill/>
        </p:spPr>
      </p:pic>
      <p:sp>
        <p:nvSpPr>
          <p:cNvPr id="38915" name="Text Box 3"/>
          <p:cNvSpPr txBox="1">
            <a:spLocks noChangeAspect="1" noChangeArrowheads="1"/>
          </p:cNvSpPr>
          <p:nvPr/>
        </p:nvSpPr>
        <p:spPr bwMode="auto">
          <a:xfrm>
            <a:off x="0" y="5638800"/>
            <a:ext cx="9144000" cy="1219200"/>
          </a:xfrm>
          <a:prstGeom prst="rect">
            <a:avLst/>
          </a:prstGeom>
          <a:solidFill>
            <a:schemeClr val="tx1"/>
          </a:solidFill>
          <a:ln w="9525">
            <a:noFill/>
            <a:miter lim="800000"/>
            <a:headEnd/>
            <a:tailEnd/>
          </a:ln>
          <a:effectLst/>
        </p:spPr>
        <p:txBody>
          <a:bodyPr lIns="182880" anchor="ctr" anchorCtr="1"/>
          <a:lstStyle/>
          <a:p>
            <a:pPr algn="l"/>
            <a:r>
              <a:rPr lang="en-US" sz="2000">
                <a:solidFill>
                  <a:srgbClr val="FFFFCC"/>
                </a:solidFill>
              </a:rPr>
              <a:t>Veronica is the woman who reached out to Jesus, in spite of the mob and </a:t>
            </a:r>
            <a:br>
              <a:rPr lang="en-US" sz="2000">
                <a:solidFill>
                  <a:srgbClr val="FFFFCC"/>
                </a:solidFill>
              </a:rPr>
            </a:br>
            <a:r>
              <a:rPr lang="en-US" sz="2000">
                <a:solidFill>
                  <a:srgbClr val="FFFFCC"/>
                </a:solidFill>
              </a:rPr>
              <a:t>the soldiers. She did not think of the consequences of her act of compassion. </a:t>
            </a:r>
            <a:br>
              <a:rPr lang="en-US" sz="2000">
                <a:solidFill>
                  <a:srgbClr val="FFFFCC"/>
                </a:solidFill>
              </a:rPr>
            </a:br>
            <a:r>
              <a:rPr lang="en-US" sz="2000">
                <a:solidFill>
                  <a:srgbClr val="FFFFCC"/>
                </a:solidFill>
              </a:rPr>
              <a:t>She was moved by something bigger than fear.</a:t>
            </a:r>
          </a:p>
        </p:txBody>
      </p:sp>
      <p:sp>
        <p:nvSpPr>
          <p:cNvPr id="38916" name="Text Box 4"/>
          <p:cNvSpPr txBox="1">
            <a:spLocks noChangeAspect="1" noChangeArrowheads="1"/>
          </p:cNvSpPr>
          <p:nvPr/>
        </p:nvSpPr>
        <p:spPr bwMode="auto">
          <a:xfrm>
            <a:off x="0" y="0"/>
            <a:ext cx="4038600" cy="533400"/>
          </a:xfrm>
          <a:prstGeom prst="rect">
            <a:avLst/>
          </a:prstGeom>
          <a:solidFill>
            <a:schemeClr val="tx1"/>
          </a:solidFill>
          <a:ln w="9525">
            <a:noFill/>
            <a:miter lim="800000"/>
            <a:headEnd/>
            <a:tailEnd/>
          </a:ln>
          <a:effectLst/>
        </p:spPr>
        <p:txBody>
          <a:bodyPr anchor="ctr" anchorCtr="1"/>
          <a:lstStyle/>
          <a:p>
            <a:pPr algn="l"/>
            <a:r>
              <a:rPr lang="en-US" sz="2000">
                <a:solidFill>
                  <a:srgbClr val="FFFFCC"/>
                </a:solidFill>
              </a:rPr>
              <a:t>6</a:t>
            </a:r>
            <a:r>
              <a:rPr lang="en-US" sz="2000" baseline="30000">
                <a:solidFill>
                  <a:srgbClr val="FFFFCC"/>
                </a:solidFill>
              </a:rPr>
              <a:t>th</a:t>
            </a:r>
            <a:r>
              <a:rPr lang="en-US" sz="2000">
                <a:solidFill>
                  <a:srgbClr val="FFFFCC"/>
                </a:solidFill>
              </a:rPr>
              <a:t> Station: Jesus meets Veronica</a:t>
            </a:r>
          </a:p>
        </p:txBody>
      </p:sp>
    </p:spTree>
  </p:cSld>
  <p:clrMapOvr>
    <a:masterClrMapping/>
  </p:clrMapOvr>
  <p:transition spd="slow" advTm="3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8917"/>
                                        </p:tgtEl>
                                        <p:attrNameLst>
                                          <p:attrName>style.visibility</p:attrName>
                                        </p:attrNameLst>
                                      </p:cBhvr>
                                      <p:to>
                                        <p:strVal val="visible"/>
                                      </p:to>
                                    </p:set>
                                    <p:animEffect transition="in" filter="fade">
                                      <p:cBhvr>
                                        <p:cTn id="7" dur="2000"/>
                                        <p:tgtEl>
                                          <p:spTgt spid="38917"/>
                                        </p:tgtEl>
                                      </p:cBhvr>
                                    </p:animEffect>
                                  </p:childTnLst>
                                </p:cTn>
                              </p:par>
                              <p:par>
                                <p:cTn id="8" presetID="10" presetClass="entr" presetSubtype="0" fill="hold" grpId="0" nodeType="withEffect">
                                  <p:stCondLst>
                                    <p:cond delay="0"/>
                                  </p:stCondLst>
                                  <p:iterate type="wd">
                                    <p:tmPct val="10000"/>
                                  </p:iterate>
                                  <p:childTnLst>
                                    <p:set>
                                      <p:cBhvr>
                                        <p:cTn id="9" dur="1" fill="hold">
                                          <p:stCondLst>
                                            <p:cond delay="0"/>
                                          </p:stCondLst>
                                        </p:cTn>
                                        <p:tgtEl>
                                          <p:spTgt spid="38916">
                                            <p:bg/>
                                          </p:spTgt>
                                        </p:tgtEl>
                                        <p:attrNameLst>
                                          <p:attrName>style.visibility</p:attrName>
                                        </p:attrNameLst>
                                      </p:cBhvr>
                                      <p:to>
                                        <p:strVal val="visible"/>
                                      </p:to>
                                    </p:set>
                                    <p:animEffect transition="in" filter="fade">
                                      <p:cBhvr>
                                        <p:cTn id="10" dur="2000"/>
                                        <p:tgtEl>
                                          <p:spTgt spid="38916">
                                            <p:bg/>
                                          </p:spTgt>
                                        </p:tgtEl>
                                      </p:cBhvr>
                                    </p:animEffect>
                                  </p:childTnLst>
                                </p:cTn>
                              </p:par>
                              <p:par>
                                <p:cTn id="11" presetID="10" presetClass="entr" presetSubtype="0" fill="hold" grpId="0" nodeType="withEffect">
                                  <p:stCondLst>
                                    <p:cond delay="0"/>
                                  </p:stCondLst>
                                  <p:iterate type="wd">
                                    <p:tmPct val="10000"/>
                                  </p:iterate>
                                  <p:childTnLst>
                                    <p:set>
                                      <p:cBhvr>
                                        <p:cTn id="12" dur="1" fill="hold">
                                          <p:stCondLst>
                                            <p:cond delay="0"/>
                                          </p:stCondLst>
                                        </p:cTn>
                                        <p:tgtEl>
                                          <p:spTgt spid="38916">
                                            <p:txEl>
                                              <p:pRg st="0" end="0"/>
                                            </p:txEl>
                                          </p:spTgt>
                                        </p:tgtEl>
                                        <p:attrNameLst>
                                          <p:attrName>style.visibility</p:attrName>
                                        </p:attrNameLst>
                                      </p:cBhvr>
                                      <p:to>
                                        <p:strVal val="visible"/>
                                      </p:to>
                                    </p:set>
                                    <p:animEffect transition="in" filter="fade">
                                      <p:cBhvr>
                                        <p:cTn id="13" dur="2000"/>
                                        <p:tgtEl>
                                          <p:spTgt spid="38916">
                                            <p:txEl>
                                              <p:pRg st="0" end="0"/>
                                            </p:txEl>
                                          </p:spTgt>
                                        </p:tgtEl>
                                      </p:cBhvr>
                                    </p:animEffect>
                                  </p:childTnLst>
                                </p:cTn>
                              </p:par>
                            </p:childTnLst>
                          </p:cTn>
                        </p:par>
                        <p:par>
                          <p:cTn id="14" fill="hold">
                            <p:stCondLst>
                              <p:cond delay="3000"/>
                            </p:stCondLst>
                            <p:childTnLst>
                              <p:par>
                                <p:cTn id="15" presetID="10" presetClass="entr" presetSubtype="0" fill="hold" grpId="0" nodeType="afterEffect">
                                  <p:stCondLst>
                                    <p:cond delay="0"/>
                                  </p:stCondLst>
                                  <p:childTnLst>
                                    <p:set>
                                      <p:cBhvr>
                                        <p:cTn id="16" dur="1" fill="hold">
                                          <p:stCondLst>
                                            <p:cond delay="0"/>
                                          </p:stCondLst>
                                        </p:cTn>
                                        <p:tgtEl>
                                          <p:spTgt spid="38915">
                                            <p:bg/>
                                          </p:spTgt>
                                        </p:tgtEl>
                                        <p:attrNameLst>
                                          <p:attrName>style.visibility</p:attrName>
                                        </p:attrNameLst>
                                      </p:cBhvr>
                                      <p:to>
                                        <p:strVal val="visible"/>
                                      </p:to>
                                    </p:set>
                                    <p:animEffect transition="in" filter="fade">
                                      <p:cBhvr>
                                        <p:cTn id="17" dur="2000"/>
                                        <p:tgtEl>
                                          <p:spTgt spid="38915">
                                            <p:bg/>
                                          </p:spTgt>
                                        </p:tgtEl>
                                      </p:cBhvr>
                                    </p:animEffect>
                                  </p:childTnLst>
                                </p:cTn>
                              </p:par>
                              <p:par>
                                <p:cTn id="18" presetID="10" presetClass="entr" presetSubtype="0" fill="hold" grpId="0" nodeType="withEffect">
                                  <p:stCondLst>
                                    <p:cond delay="0"/>
                                  </p:stCondLst>
                                  <p:iterate type="wd">
                                    <p:tmPct val="10000"/>
                                  </p:iterate>
                                  <p:childTnLst>
                                    <p:set>
                                      <p:cBhvr>
                                        <p:cTn id="19" dur="1" fill="hold">
                                          <p:stCondLst>
                                            <p:cond delay="0"/>
                                          </p:stCondLst>
                                        </p:cTn>
                                        <p:tgtEl>
                                          <p:spTgt spid="38915">
                                            <p:txEl>
                                              <p:pRg st="0" end="0"/>
                                            </p:txEl>
                                          </p:spTgt>
                                        </p:tgtEl>
                                        <p:attrNameLst>
                                          <p:attrName>style.visibility</p:attrName>
                                        </p:attrNameLst>
                                      </p:cBhvr>
                                      <p:to>
                                        <p:strVal val="visible"/>
                                      </p:to>
                                    </p:set>
                                    <p:animEffect transition="in" filter="fade">
                                      <p:cBhvr>
                                        <p:cTn id="20" dur="2000"/>
                                        <p:tgtEl>
                                          <p:spTgt spid="389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allAtOnce" animBg="1"/>
      <p:bldP spid="38916" grpId="0" build="allAtOnce"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Stn06"/>
          <p:cNvPicPr>
            <a:picLocks noChangeAspect="1" noChangeArrowheads="1"/>
          </p:cNvPicPr>
          <p:nvPr/>
        </p:nvPicPr>
        <p:blipFill>
          <a:blip r:embed="rId2" cstate="print"/>
          <a:srcRect/>
          <a:stretch>
            <a:fillRect/>
          </a:stretch>
        </p:blipFill>
        <p:spPr bwMode="auto">
          <a:xfrm>
            <a:off x="0" y="0"/>
            <a:ext cx="9144000" cy="6096000"/>
          </a:xfrm>
          <a:prstGeom prst="rect">
            <a:avLst/>
          </a:prstGeom>
          <a:noFill/>
        </p:spPr>
      </p:pic>
      <p:sp>
        <p:nvSpPr>
          <p:cNvPr id="39939" name="Text Box 3"/>
          <p:cNvSpPr txBox="1">
            <a:spLocks noChangeAspect="1" noChangeArrowheads="1"/>
          </p:cNvSpPr>
          <p:nvPr/>
        </p:nvSpPr>
        <p:spPr bwMode="auto">
          <a:xfrm>
            <a:off x="0" y="5410200"/>
            <a:ext cx="9144000" cy="1447800"/>
          </a:xfrm>
          <a:prstGeom prst="rect">
            <a:avLst/>
          </a:prstGeom>
          <a:solidFill>
            <a:schemeClr val="tx1"/>
          </a:solidFill>
          <a:ln w="9525">
            <a:noFill/>
            <a:miter lim="800000"/>
            <a:headEnd/>
            <a:tailEnd/>
          </a:ln>
          <a:effectLst/>
        </p:spPr>
        <p:txBody>
          <a:bodyPr anchor="ctr" anchorCtr="1"/>
          <a:lstStyle/>
          <a:p>
            <a:pPr algn="l"/>
            <a:r>
              <a:rPr lang="en-US" sz="2000">
                <a:solidFill>
                  <a:srgbClr val="FFFFCC"/>
                </a:solidFill>
              </a:rPr>
              <a:t>We are often held back by fear of the consequences. </a:t>
            </a:r>
            <a:r>
              <a:rPr lang="en-US" sz="2000" i="1">
                <a:solidFill>
                  <a:srgbClr val="FFFFCC"/>
                </a:solidFill>
              </a:rPr>
              <a:t>‘What would happen </a:t>
            </a:r>
            <a:br>
              <a:rPr lang="en-US" sz="2000" i="1">
                <a:solidFill>
                  <a:srgbClr val="FFFFCC"/>
                </a:solidFill>
              </a:rPr>
            </a:br>
            <a:r>
              <a:rPr lang="en-US" sz="2000" i="1">
                <a:solidFill>
                  <a:srgbClr val="FFFFCC"/>
                </a:solidFill>
              </a:rPr>
              <a:t>if I…?’</a:t>
            </a:r>
            <a:r>
              <a:rPr lang="en-US" sz="2000">
                <a:solidFill>
                  <a:srgbClr val="FFFFCC"/>
                </a:solidFill>
              </a:rPr>
              <a:t> There are so many opportunities to do good, to stand up for what </a:t>
            </a:r>
            <a:br>
              <a:rPr lang="en-US" sz="2000">
                <a:solidFill>
                  <a:srgbClr val="FFFFCC"/>
                </a:solidFill>
              </a:rPr>
            </a:br>
            <a:r>
              <a:rPr lang="en-US" sz="2000">
                <a:solidFill>
                  <a:srgbClr val="FFFFCC"/>
                </a:solidFill>
              </a:rPr>
              <a:t>is right, but we let them pass, because we are afraid of public sentiment, </a:t>
            </a:r>
            <a:br>
              <a:rPr lang="en-US" sz="2000">
                <a:solidFill>
                  <a:srgbClr val="FFFFCC"/>
                </a:solidFill>
              </a:rPr>
            </a:br>
            <a:r>
              <a:rPr lang="en-US" sz="2000">
                <a:solidFill>
                  <a:srgbClr val="FFFFCC"/>
                </a:solidFill>
              </a:rPr>
              <a:t>of others’ comments.</a:t>
            </a:r>
          </a:p>
        </p:txBody>
      </p:sp>
      <p:sp>
        <p:nvSpPr>
          <p:cNvPr id="39940" name="Text Box 4"/>
          <p:cNvSpPr txBox="1">
            <a:spLocks noChangeAspect="1" noChangeArrowheads="1"/>
          </p:cNvSpPr>
          <p:nvPr/>
        </p:nvSpPr>
        <p:spPr bwMode="auto">
          <a:xfrm>
            <a:off x="0" y="0"/>
            <a:ext cx="4038600" cy="533400"/>
          </a:xfrm>
          <a:prstGeom prst="rect">
            <a:avLst/>
          </a:prstGeom>
          <a:solidFill>
            <a:schemeClr val="tx1"/>
          </a:solidFill>
          <a:ln w="9525">
            <a:noFill/>
            <a:miter lim="800000"/>
            <a:headEnd/>
            <a:tailEnd/>
          </a:ln>
          <a:effectLst/>
        </p:spPr>
        <p:txBody>
          <a:bodyPr anchor="ctr" anchorCtr="1"/>
          <a:lstStyle/>
          <a:p>
            <a:pPr algn="l"/>
            <a:r>
              <a:rPr lang="en-US" sz="2000">
                <a:solidFill>
                  <a:srgbClr val="FFFFCC"/>
                </a:solidFill>
              </a:rPr>
              <a:t>6</a:t>
            </a:r>
            <a:r>
              <a:rPr lang="en-US" sz="2000" baseline="30000">
                <a:solidFill>
                  <a:srgbClr val="FFFFCC"/>
                </a:solidFill>
              </a:rPr>
              <a:t>th</a:t>
            </a:r>
            <a:r>
              <a:rPr lang="en-US" sz="2000">
                <a:solidFill>
                  <a:srgbClr val="FFFFCC"/>
                </a:solidFill>
              </a:rPr>
              <a:t> Station: Jesus meets Veronica</a:t>
            </a:r>
          </a:p>
        </p:txBody>
      </p:sp>
    </p:spTree>
  </p:cSld>
  <p:clrMapOvr>
    <a:masterClrMapping/>
  </p:clrMapOvr>
  <p:transition spd="slow" advTm="3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9939">
                                            <p:bg/>
                                          </p:spTgt>
                                        </p:tgtEl>
                                        <p:attrNameLst>
                                          <p:attrName>style.visibility</p:attrName>
                                        </p:attrNameLst>
                                      </p:cBhvr>
                                      <p:to>
                                        <p:strVal val="visible"/>
                                      </p:to>
                                    </p:set>
                                    <p:animEffect transition="in" filter="fade">
                                      <p:cBhvr>
                                        <p:cTn id="7" dur="2000"/>
                                        <p:tgtEl>
                                          <p:spTgt spid="39939">
                                            <p:bg/>
                                          </p:spTgt>
                                        </p:tgtEl>
                                      </p:cBhvr>
                                    </p:animEffect>
                                  </p:childTnLst>
                                </p:cTn>
                              </p:par>
                            </p:childTnLst>
                          </p:cTn>
                        </p:par>
                        <p:par>
                          <p:cTn id="8" fill="hold">
                            <p:stCondLst>
                              <p:cond delay="20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39939">
                                            <p:txEl>
                                              <p:pRg st="0" end="0"/>
                                            </p:txEl>
                                          </p:spTgt>
                                        </p:tgtEl>
                                        <p:attrNameLst>
                                          <p:attrName>style.visibility</p:attrName>
                                        </p:attrNameLst>
                                      </p:cBhvr>
                                      <p:to>
                                        <p:strVal val="visible"/>
                                      </p:to>
                                    </p:set>
                                    <p:animEffect transition="in" filter="fade">
                                      <p:cBhvr>
                                        <p:cTn id="11" dur="2000"/>
                                        <p:tgtEl>
                                          <p:spTgt spid="399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uiExpand="1"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5" name="Picture 5" descr="PDVD_1097"/>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0963" name="Text Box 3"/>
          <p:cNvSpPr txBox="1">
            <a:spLocks noChangeAspect="1" noChangeArrowheads="1"/>
          </p:cNvSpPr>
          <p:nvPr/>
        </p:nvSpPr>
        <p:spPr bwMode="auto">
          <a:xfrm>
            <a:off x="0" y="5410200"/>
            <a:ext cx="9144000" cy="14478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anchor="ctr" anchorCtr="1"/>
          <a:lstStyle/>
          <a:p>
            <a:pPr algn="l"/>
            <a:r>
              <a:rPr lang="en-US" sz="2000">
                <a:solidFill>
                  <a:srgbClr val="FFFFCC"/>
                </a:solidFill>
              </a:rPr>
              <a:t>The burden of the Cross is weighing Him down and Jesus falls again. </a:t>
            </a:r>
            <a:br>
              <a:rPr lang="en-US" sz="2000">
                <a:solidFill>
                  <a:srgbClr val="FFFFCC"/>
                </a:solidFill>
              </a:rPr>
            </a:br>
            <a:r>
              <a:rPr lang="en-US" sz="2000">
                <a:solidFill>
                  <a:srgbClr val="FFFFCC"/>
                </a:solidFill>
              </a:rPr>
              <a:t>His ordeal is telling on Him – the scourging, the lack of sleep and most of all, the uphill climb under the weight of the Cross. But he gets up again and continues on the way to Golgotha.</a:t>
            </a:r>
          </a:p>
        </p:txBody>
      </p:sp>
      <p:sp>
        <p:nvSpPr>
          <p:cNvPr id="40964" name="Text Box 4"/>
          <p:cNvSpPr txBox="1">
            <a:spLocks noChangeAspect="1" noChangeArrowheads="1"/>
          </p:cNvSpPr>
          <p:nvPr/>
        </p:nvSpPr>
        <p:spPr bwMode="auto">
          <a:xfrm>
            <a:off x="4267200" y="0"/>
            <a:ext cx="4876800" cy="5334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anchor="ctr" anchorCtr="1"/>
          <a:lstStyle/>
          <a:p>
            <a:pPr algn="l"/>
            <a:r>
              <a:rPr lang="en-US" sz="2000">
                <a:solidFill>
                  <a:srgbClr val="FFFFCC"/>
                </a:solidFill>
              </a:rPr>
              <a:t>7</a:t>
            </a:r>
            <a:r>
              <a:rPr lang="en-US" sz="2000" baseline="30000">
                <a:solidFill>
                  <a:srgbClr val="FFFFCC"/>
                </a:solidFill>
              </a:rPr>
              <a:t>th</a:t>
            </a:r>
            <a:r>
              <a:rPr lang="en-US" sz="2000">
                <a:solidFill>
                  <a:srgbClr val="FFFFCC"/>
                </a:solidFill>
              </a:rPr>
              <a:t> Station: Jesus falls for the second time</a:t>
            </a:r>
          </a:p>
        </p:txBody>
      </p:sp>
    </p:spTree>
  </p:cSld>
  <p:clrMapOvr>
    <a:masterClrMapping/>
  </p:clrMapOvr>
  <p:transition spd="slow" advTm="3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965"/>
                                        </p:tgtEl>
                                        <p:attrNameLst>
                                          <p:attrName>style.visibility</p:attrName>
                                        </p:attrNameLst>
                                      </p:cBhvr>
                                      <p:to>
                                        <p:strVal val="visible"/>
                                      </p:to>
                                    </p:set>
                                    <p:animEffect transition="in" filter="fade">
                                      <p:cBhvr>
                                        <p:cTn id="7" dur="5000"/>
                                        <p:tgtEl>
                                          <p:spTgt spid="40965"/>
                                        </p:tgtEl>
                                      </p:cBhvr>
                                    </p:animEffect>
                                  </p:childTnLst>
                                </p:cTn>
                              </p:par>
                              <p:par>
                                <p:cTn id="8" presetID="10" presetClass="entr" presetSubtype="0" fill="hold" grpId="0" nodeType="withEffect">
                                  <p:stCondLst>
                                    <p:cond delay="0"/>
                                  </p:stCondLst>
                                  <p:iterate type="wd">
                                    <p:tmPct val="10000"/>
                                  </p:iterate>
                                  <p:childTnLst>
                                    <p:set>
                                      <p:cBhvr>
                                        <p:cTn id="9" dur="1" fill="hold">
                                          <p:stCondLst>
                                            <p:cond delay="0"/>
                                          </p:stCondLst>
                                        </p:cTn>
                                        <p:tgtEl>
                                          <p:spTgt spid="40964">
                                            <p:bg/>
                                          </p:spTgt>
                                        </p:tgtEl>
                                        <p:attrNameLst>
                                          <p:attrName>style.visibility</p:attrName>
                                        </p:attrNameLst>
                                      </p:cBhvr>
                                      <p:to>
                                        <p:strVal val="visible"/>
                                      </p:to>
                                    </p:set>
                                    <p:animEffect transition="in" filter="fade">
                                      <p:cBhvr>
                                        <p:cTn id="10" dur="2000"/>
                                        <p:tgtEl>
                                          <p:spTgt spid="40964">
                                            <p:bg/>
                                          </p:spTgt>
                                        </p:tgtEl>
                                      </p:cBhvr>
                                    </p:animEffect>
                                  </p:childTnLst>
                                </p:cTn>
                              </p:par>
                              <p:par>
                                <p:cTn id="11" presetID="10" presetClass="entr" presetSubtype="0" fill="hold" grpId="0" nodeType="withEffect">
                                  <p:stCondLst>
                                    <p:cond delay="0"/>
                                  </p:stCondLst>
                                  <p:iterate type="wd">
                                    <p:tmPct val="10000"/>
                                  </p:iterate>
                                  <p:childTnLst>
                                    <p:set>
                                      <p:cBhvr>
                                        <p:cTn id="12" dur="1" fill="hold">
                                          <p:stCondLst>
                                            <p:cond delay="0"/>
                                          </p:stCondLst>
                                        </p:cTn>
                                        <p:tgtEl>
                                          <p:spTgt spid="40964">
                                            <p:txEl>
                                              <p:pRg st="0" end="0"/>
                                            </p:txEl>
                                          </p:spTgt>
                                        </p:tgtEl>
                                        <p:attrNameLst>
                                          <p:attrName>style.visibility</p:attrName>
                                        </p:attrNameLst>
                                      </p:cBhvr>
                                      <p:to>
                                        <p:strVal val="visible"/>
                                      </p:to>
                                    </p:set>
                                    <p:animEffect transition="in" filter="fade">
                                      <p:cBhvr>
                                        <p:cTn id="13" dur="2000"/>
                                        <p:tgtEl>
                                          <p:spTgt spid="40964">
                                            <p:txEl>
                                              <p:pRg st="0" end="0"/>
                                            </p:txEl>
                                          </p:spTgt>
                                        </p:tgtEl>
                                      </p:cBhvr>
                                    </p:animEffect>
                                  </p:childTnLst>
                                </p:cTn>
                              </p:par>
                            </p:childTnLst>
                          </p:cTn>
                        </p:par>
                        <p:par>
                          <p:cTn id="14" fill="hold">
                            <p:stCondLst>
                              <p:cond delay="5000"/>
                            </p:stCondLst>
                            <p:childTnLst>
                              <p:par>
                                <p:cTn id="15" presetID="10" presetClass="entr" presetSubtype="0" fill="hold" grpId="0" nodeType="afterEffect">
                                  <p:stCondLst>
                                    <p:cond delay="0"/>
                                  </p:stCondLst>
                                  <p:childTnLst>
                                    <p:set>
                                      <p:cBhvr>
                                        <p:cTn id="16" dur="1" fill="hold">
                                          <p:stCondLst>
                                            <p:cond delay="0"/>
                                          </p:stCondLst>
                                        </p:cTn>
                                        <p:tgtEl>
                                          <p:spTgt spid="40963">
                                            <p:bg/>
                                          </p:spTgt>
                                        </p:tgtEl>
                                        <p:attrNameLst>
                                          <p:attrName>style.visibility</p:attrName>
                                        </p:attrNameLst>
                                      </p:cBhvr>
                                      <p:to>
                                        <p:strVal val="visible"/>
                                      </p:to>
                                    </p:set>
                                    <p:animEffect transition="in" filter="fade">
                                      <p:cBhvr>
                                        <p:cTn id="17" dur="2000"/>
                                        <p:tgtEl>
                                          <p:spTgt spid="40963">
                                            <p:bg/>
                                          </p:spTgt>
                                        </p:tgtEl>
                                      </p:cBhvr>
                                    </p:animEffect>
                                  </p:childTnLst>
                                </p:cTn>
                              </p:par>
                              <p:par>
                                <p:cTn id="18" presetID="10" presetClass="entr" presetSubtype="0" fill="hold" grpId="0" nodeType="withEffect">
                                  <p:stCondLst>
                                    <p:cond delay="0"/>
                                  </p:stCondLst>
                                  <p:iterate type="wd">
                                    <p:tmPct val="10000"/>
                                  </p:iterate>
                                  <p:childTnLst>
                                    <p:set>
                                      <p:cBhvr>
                                        <p:cTn id="19" dur="1" fill="hold">
                                          <p:stCondLst>
                                            <p:cond delay="0"/>
                                          </p:stCondLst>
                                        </p:cTn>
                                        <p:tgtEl>
                                          <p:spTgt spid="40963">
                                            <p:txEl>
                                              <p:pRg st="0" end="0"/>
                                            </p:txEl>
                                          </p:spTgt>
                                        </p:tgtEl>
                                        <p:attrNameLst>
                                          <p:attrName>style.visibility</p:attrName>
                                        </p:attrNameLst>
                                      </p:cBhvr>
                                      <p:to>
                                        <p:strVal val="visible"/>
                                      </p:to>
                                    </p:set>
                                    <p:animEffect transition="in" filter="fade">
                                      <p:cBhvr>
                                        <p:cTn id="20" dur="2000"/>
                                        <p:tgtEl>
                                          <p:spTgt spid="4096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allAtOnce" animBg="1"/>
      <p:bldP spid="40964" grpId="0" build="allAtOnce"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4" descr="PDVD_1097"/>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1986" name="Text Box 2"/>
          <p:cNvSpPr txBox="1">
            <a:spLocks noChangeAspect="1" noChangeArrowheads="1"/>
          </p:cNvSpPr>
          <p:nvPr/>
        </p:nvSpPr>
        <p:spPr bwMode="auto">
          <a:xfrm>
            <a:off x="0" y="5105400"/>
            <a:ext cx="9144000" cy="17526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anchor="ctr" anchorCtr="1"/>
          <a:lstStyle/>
          <a:p>
            <a:pPr algn="l"/>
            <a:r>
              <a:rPr lang="en-US" sz="2000">
                <a:solidFill>
                  <a:srgbClr val="FFFFCC"/>
                </a:solidFill>
              </a:rPr>
              <a:t>We can see people who are afflicted who are struggling to survive. They are driven by a desire to overcome their suffering. And there are several who will give up. Their complaint will be: “It was not within my reach.” They are discouraged and giving up on life. We pray that they may remember that their very breath is itself a sign of hope.</a:t>
            </a:r>
          </a:p>
        </p:txBody>
      </p:sp>
      <p:sp>
        <p:nvSpPr>
          <p:cNvPr id="41987" name="Text Box 3"/>
          <p:cNvSpPr txBox="1">
            <a:spLocks noChangeAspect="1" noChangeArrowheads="1"/>
          </p:cNvSpPr>
          <p:nvPr/>
        </p:nvSpPr>
        <p:spPr bwMode="auto">
          <a:xfrm>
            <a:off x="4267200" y="0"/>
            <a:ext cx="4876800" cy="5334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anchor="ctr" anchorCtr="1"/>
          <a:lstStyle/>
          <a:p>
            <a:pPr algn="l"/>
            <a:r>
              <a:rPr lang="en-US" sz="2000">
                <a:solidFill>
                  <a:srgbClr val="FFFFCC"/>
                </a:solidFill>
              </a:rPr>
              <a:t>7</a:t>
            </a:r>
            <a:r>
              <a:rPr lang="en-US" sz="2000" baseline="30000">
                <a:solidFill>
                  <a:srgbClr val="FFFFCC"/>
                </a:solidFill>
              </a:rPr>
              <a:t>th</a:t>
            </a:r>
            <a:r>
              <a:rPr lang="en-US" sz="2000">
                <a:solidFill>
                  <a:srgbClr val="FFFFCC"/>
                </a:solidFill>
              </a:rPr>
              <a:t> Station: Jesus falls for the second time</a:t>
            </a:r>
          </a:p>
        </p:txBody>
      </p:sp>
    </p:spTree>
  </p:cSld>
  <p:clrMapOvr>
    <a:masterClrMapping/>
  </p:clrMapOvr>
  <p:transition spd="slow" advTm="3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1986">
                                            <p:bg/>
                                          </p:spTgt>
                                        </p:tgtEl>
                                        <p:attrNameLst>
                                          <p:attrName>style.visibility</p:attrName>
                                        </p:attrNameLst>
                                      </p:cBhvr>
                                      <p:to>
                                        <p:strVal val="visible"/>
                                      </p:to>
                                    </p:set>
                                    <p:animEffect transition="in" filter="fade">
                                      <p:cBhvr>
                                        <p:cTn id="7" dur="2000"/>
                                        <p:tgtEl>
                                          <p:spTgt spid="41986">
                                            <p:bg/>
                                          </p:spTgt>
                                        </p:tgtEl>
                                      </p:cBhvr>
                                    </p:animEffect>
                                  </p:childTnLst>
                                </p:cTn>
                              </p:par>
                            </p:childTnLst>
                          </p:cTn>
                        </p:par>
                        <p:par>
                          <p:cTn id="8" fill="hold">
                            <p:stCondLst>
                              <p:cond delay="20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41986">
                                            <p:txEl>
                                              <p:pRg st="0" end="0"/>
                                            </p:txEl>
                                          </p:spTgt>
                                        </p:tgtEl>
                                        <p:attrNameLst>
                                          <p:attrName>style.visibility</p:attrName>
                                        </p:attrNameLst>
                                      </p:cBhvr>
                                      <p:to>
                                        <p:strVal val="visible"/>
                                      </p:to>
                                    </p:set>
                                    <p:animEffect transition="in" filter="fade">
                                      <p:cBhvr>
                                        <p:cTn id="11" dur="2000"/>
                                        <p:tgtEl>
                                          <p:spTgt spid="419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build="allAtOnce"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3" name="Picture 5" descr="PDVD_089"/>
          <p:cNvPicPr>
            <a:picLocks noChangeAspect="1" noChangeArrowheads="1"/>
          </p:cNvPicPr>
          <p:nvPr/>
        </p:nvPicPr>
        <p:blipFill>
          <a:blip r:embed="rId2" cstate="print"/>
          <a:srcRect/>
          <a:stretch>
            <a:fillRect/>
          </a:stretch>
        </p:blipFill>
        <p:spPr bwMode="auto">
          <a:xfrm>
            <a:off x="0" y="0"/>
            <a:ext cx="9144000" cy="6691313"/>
          </a:xfrm>
          <a:prstGeom prst="rect">
            <a:avLst/>
          </a:prstGeom>
          <a:noFill/>
        </p:spPr>
      </p:pic>
      <p:sp>
        <p:nvSpPr>
          <p:cNvPr id="43010" name="Text Box 2"/>
          <p:cNvSpPr txBox="1">
            <a:spLocks noChangeAspect="1" noChangeArrowheads="1"/>
          </p:cNvSpPr>
          <p:nvPr/>
        </p:nvSpPr>
        <p:spPr bwMode="auto">
          <a:xfrm>
            <a:off x="0" y="5715000"/>
            <a:ext cx="9144000" cy="1143000"/>
          </a:xfrm>
          <a:prstGeom prst="rect">
            <a:avLst/>
          </a:prstGeom>
          <a:gradFill rotWithShape="1">
            <a:gsLst>
              <a:gs pos="0">
                <a:srgbClr val="808080"/>
              </a:gs>
              <a:gs pos="100000">
                <a:srgbClr val="808080">
                  <a:gamma/>
                  <a:shade val="46275"/>
                  <a:invGamma/>
                </a:srgbClr>
              </a:gs>
            </a:gsLst>
            <a:lin ang="5400000" scaled="1"/>
          </a:gradFill>
          <a:ln w="9525">
            <a:noFill/>
            <a:miter lim="800000"/>
            <a:headEnd/>
            <a:tailEnd/>
          </a:ln>
          <a:effectLst/>
        </p:spPr>
        <p:txBody>
          <a:bodyPr lIns="274320" anchor="ctr" anchorCtr="1"/>
          <a:lstStyle/>
          <a:p>
            <a:pPr algn="l"/>
            <a:r>
              <a:rPr lang="en-US" sz="2000">
                <a:solidFill>
                  <a:srgbClr val="FFFFCC"/>
                </a:solidFill>
              </a:rPr>
              <a:t>The women of Jerusalem have pity for Jesus; he has been a familiar figure, </a:t>
            </a:r>
            <a:br>
              <a:rPr lang="en-US" sz="2000">
                <a:solidFill>
                  <a:srgbClr val="FFFFCC"/>
                </a:solidFill>
              </a:rPr>
            </a:br>
            <a:r>
              <a:rPr lang="en-US" sz="2000">
                <a:solidFill>
                  <a:srgbClr val="FFFFCC"/>
                </a:solidFill>
              </a:rPr>
              <a:t>a person they have seen and heard. But he leaves them with a worrying thought: What will happen to them if this is how Jesus Himself is treated?</a:t>
            </a:r>
          </a:p>
        </p:txBody>
      </p:sp>
      <p:sp>
        <p:nvSpPr>
          <p:cNvPr id="43011" name="Text Box 3"/>
          <p:cNvSpPr txBox="1">
            <a:spLocks noChangeAspect="1" noChangeArrowheads="1"/>
          </p:cNvSpPr>
          <p:nvPr/>
        </p:nvSpPr>
        <p:spPr bwMode="auto">
          <a:xfrm>
            <a:off x="0" y="0"/>
            <a:ext cx="5791200" cy="5334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anchor="ctr" anchorCtr="1"/>
          <a:lstStyle/>
          <a:p>
            <a:pPr algn="l"/>
            <a:r>
              <a:rPr lang="en-US" sz="2000">
                <a:solidFill>
                  <a:srgbClr val="FFFFCC"/>
                </a:solidFill>
              </a:rPr>
              <a:t>8</a:t>
            </a:r>
            <a:r>
              <a:rPr lang="en-US" sz="2000" baseline="30000">
                <a:solidFill>
                  <a:srgbClr val="FFFFCC"/>
                </a:solidFill>
              </a:rPr>
              <a:t>th</a:t>
            </a:r>
            <a:r>
              <a:rPr lang="en-US" sz="2000">
                <a:solidFill>
                  <a:srgbClr val="FFFFCC"/>
                </a:solidFill>
              </a:rPr>
              <a:t> Station: Jesus meets the women of Jerusalem</a:t>
            </a:r>
          </a:p>
        </p:txBody>
      </p:sp>
    </p:spTree>
  </p:cSld>
  <p:clrMapOvr>
    <a:masterClrMapping/>
  </p:clrMapOvr>
  <p:transition spd="slow" advTm="3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3013"/>
                                        </p:tgtEl>
                                        <p:attrNameLst>
                                          <p:attrName>style.visibility</p:attrName>
                                        </p:attrNameLst>
                                      </p:cBhvr>
                                      <p:to>
                                        <p:strVal val="visible"/>
                                      </p:to>
                                    </p:set>
                                    <p:animEffect transition="in" filter="fade">
                                      <p:cBhvr>
                                        <p:cTn id="7" dur="2000"/>
                                        <p:tgtEl>
                                          <p:spTgt spid="430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011"/>
                                        </p:tgtEl>
                                        <p:attrNameLst>
                                          <p:attrName>style.visibility</p:attrName>
                                        </p:attrNameLst>
                                      </p:cBhvr>
                                      <p:to>
                                        <p:strVal val="visible"/>
                                      </p:to>
                                    </p:set>
                                    <p:animEffect transition="in" filter="fade">
                                      <p:cBhvr>
                                        <p:cTn id="10" dur="2000"/>
                                        <p:tgtEl>
                                          <p:spTgt spid="43011"/>
                                        </p:tgtEl>
                                      </p:cBhvr>
                                    </p:animEffect>
                                  </p:childTnLst>
                                </p:cTn>
                              </p:par>
                            </p:childTnLst>
                          </p:cTn>
                        </p:par>
                        <p:par>
                          <p:cTn id="11" fill="hold">
                            <p:stCondLst>
                              <p:cond delay="2000"/>
                            </p:stCondLst>
                            <p:childTnLst>
                              <p:par>
                                <p:cTn id="12" presetID="10" presetClass="entr" presetSubtype="0" fill="hold" grpId="0" nodeType="afterEffect">
                                  <p:stCondLst>
                                    <p:cond delay="0"/>
                                  </p:stCondLst>
                                  <p:iterate type="wd">
                                    <p:tmPct val="10000"/>
                                  </p:iterate>
                                  <p:childTnLst>
                                    <p:set>
                                      <p:cBhvr>
                                        <p:cTn id="13" dur="1" fill="hold">
                                          <p:stCondLst>
                                            <p:cond delay="0"/>
                                          </p:stCondLst>
                                        </p:cTn>
                                        <p:tgtEl>
                                          <p:spTgt spid="43010">
                                            <p:bg/>
                                          </p:spTgt>
                                        </p:tgtEl>
                                        <p:attrNameLst>
                                          <p:attrName>style.visibility</p:attrName>
                                        </p:attrNameLst>
                                      </p:cBhvr>
                                      <p:to>
                                        <p:strVal val="visible"/>
                                      </p:to>
                                    </p:set>
                                    <p:animEffect transition="in" filter="fade">
                                      <p:cBhvr>
                                        <p:cTn id="14" dur="2000"/>
                                        <p:tgtEl>
                                          <p:spTgt spid="43010">
                                            <p:bg/>
                                          </p:spTgt>
                                        </p:tgtEl>
                                      </p:cBhvr>
                                    </p:animEffect>
                                  </p:childTnLst>
                                </p:cTn>
                              </p:par>
                              <p:par>
                                <p:cTn id="15" presetID="10" presetClass="entr" presetSubtype="0" fill="hold" grpId="0" nodeType="withEffect">
                                  <p:stCondLst>
                                    <p:cond delay="0"/>
                                  </p:stCondLst>
                                  <p:iterate type="wd">
                                    <p:tmPct val="10000"/>
                                  </p:iterate>
                                  <p:childTnLst>
                                    <p:set>
                                      <p:cBhvr>
                                        <p:cTn id="16" dur="1" fill="hold">
                                          <p:stCondLst>
                                            <p:cond delay="0"/>
                                          </p:stCondLst>
                                        </p:cTn>
                                        <p:tgtEl>
                                          <p:spTgt spid="43010">
                                            <p:txEl>
                                              <p:pRg st="0" end="0"/>
                                            </p:txEl>
                                          </p:spTgt>
                                        </p:tgtEl>
                                        <p:attrNameLst>
                                          <p:attrName>style.visibility</p:attrName>
                                        </p:attrNameLst>
                                      </p:cBhvr>
                                      <p:to>
                                        <p:strVal val="visible"/>
                                      </p:to>
                                    </p:set>
                                    <p:animEffect transition="in" filter="fade">
                                      <p:cBhvr>
                                        <p:cTn id="17" dur="2000"/>
                                        <p:tgtEl>
                                          <p:spTgt spid="430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build="allAtOnce" animBg="1"/>
      <p:bldP spid="430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Stn08"/>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4035" name="Text Box 3"/>
          <p:cNvSpPr txBox="1">
            <a:spLocks noChangeAspect="1" noChangeArrowheads="1"/>
          </p:cNvSpPr>
          <p:nvPr/>
        </p:nvSpPr>
        <p:spPr bwMode="auto">
          <a:xfrm>
            <a:off x="0" y="838200"/>
            <a:ext cx="2819400" cy="6019800"/>
          </a:xfrm>
          <a:prstGeom prst="rect">
            <a:avLst/>
          </a:prstGeom>
          <a:solidFill>
            <a:schemeClr val="tx1"/>
          </a:solidFill>
          <a:ln w="9525">
            <a:noFill/>
            <a:miter lim="800000"/>
            <a:headEnd/>
            <a:tailEnd/>
          </a:ln>
          <a:effectLst/>
        </p:spPr>
        <p:txBody>
          <a:bodyPr lIns="274320" anchor="ctr" anchorCtr="1"/>
          <a:lstStyle/>
          <a:p>
            <a:pPr algn="l"/>
            <a:r>
              <a:rPr lang="en-US" sz="2000">
                <a:solidFill>
                  <a:srgbClr val="FFFFCC"/>
                </a:solidFill>
              </a:rPr>
              <a:t>As we look around, we see that women are often at the receiving end of strife. They are used and abused to settle scores between families and nations at war. </a:t>
            </a:r>
          </a:p>
          <a:p>
            <a:pPr algn="l"/>
            <a:r>
              <a:rPr lang="en-US" sz="2000">
                <a:solidFill>
                  <a:srgbClr val="FFFFCC"/>
                </a:solidFill>
              </a:rPr>
              <a:t>The life of a woman is so fragile and yet, she is cheerful and life-giving. </a:t>
            </a:r>
          </a:p>
          <a:p>
            <a:pPr algn="l"/>
            <a:endParaRPr lang="en-US" sz="2000">
              <a:solidFill>
                <a:srgbClr val="FFFFCC"/>
              </a:solidFill>
            </a:endParaRPr>
          </a:p>
          <a:p>
            <a:pPr algn="l"/>
            <a:r>
              <a:rPr lang="en-US" sz="2000">
                <a:solidFill>
                  <a:srgbClr val="FFFFCC"/>
                </a:solidFill>
              </a:rPr>
              <a:t>We are challenged to see what we can do to make her life more fulfilling.</a:t>
            </a:r>
          </a:p>
        </p:txBody>
      </p:sp>
      <p:sp>
        <p:nvSpPr>
          <p:cNvPr id="44036" name="Text Box 4"/>
          <p:cNvSpPr txBox="1">
            <a:spLocks noChangeAspect="1" noChangeArrowheads="1"/>
          </p:cNvSpPr>
          <p:nvPr/>
        </p:nvSpPr>
        <p:spPr bwMode="auto">
          <a:xfrm>
            <a:off x="0" y="0"/>
            <a:ext cx="5791200" cy="533400"/>
          </a:xfrm>
          <a:prstGeom prst="rect">
            <a:avLst/>
          </a:prstGeom>
          <a:solidFill>
            <a:schemeClr val="tx1"/>
          </a:solidFill>
          <a:ln w="9525">
            <a:noFill/>
            <a:miter lim="800000"/>
            <a:headEnd/>
            <a:tailEnd/>
          </a:ln>
          <a:effectLst/>
        </p:spPr>
        <p:txBody>
          <a:bodyPr anchor="ctr" anchorCtr="1"/>
          <a:lstStyle/>
          <a:p>
            <a:pPr algn="l"/>
            <a:r>
              <a:rPr lang="en-US" sz="2000">
                <a:solidFill>
                  <a:srgbClr val="FFFFCC"/>
                </a:solidFill>
              </a:rPr>
              <a:t>8</a:t>
            </a:r>
            <a:r>
              <a:rPr lang="en-US" sz="2000" baseline="30000">
                <a:solidFill>
                  <a:srgbClr val="FFFFCC"/>
                </a:solidFill>
              </a:rPr>
              <a:t>th</a:t>
            </a:r>
            <a:r>
              <a:rPr lang="en-US" sz="2000">
                <a:solidFill>
                  <a:srgbClr val="FFFFCC"/>
                </a:solidFill>
              </a:rPr>
              <a:t> Station: Jesus meets the women of Jerusalem</a:t>
            </a:r>
          </a:p>
        </p:txBody>
      </p:sp>
    </p:spTree>
  </p:cSld>
  <p:clrMapOvr>
    <a:masterClrMapping/>
  </p:clrMapOvr>
  <p:transition spd="slow" advTm="3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fade">
                                      <p:cBhvr>
                                        <p:cTn id="7" dur="2000"/>
                                        <p:tgtEl>
                                          <p:spTgt spid="44034"/>
                                        </p:tgtEl>
                                      </p:cBhvr>
                                    </p:animEffect>
                                  </p:childTnLst>
                                </p:cTn>
                              </p:par>
                            </p:childTnLst>
                          </p:cTn>
                        </p:par>
                        <p:par>
                          <p:cTn id="8" fill="hold">
                            <p:stCondLst>
                              <p:cond delay="20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44035"/>
                                        </p:tgtEl>
                                        <p:attrNameLst>
                                          <p:attrName>style.visibility</p:attrName>
                                        </p:attrNameLst>
                                      </p:cBhvr>
                                      <p:to>
                                        <p:strVal val="visible"/>
                                      </p:to>
                                    </p:set>
                                    <p:animEffect transition="in" filter="fade">
                                      <p:cBhvr>
                                        <p:cTn id="11" dur="1000"/>
                                        <p:tgtEl>
                                          <p:spTgt spid="44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uiExpan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1" name="Picture 5" descr="PDVD_1079"/>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5059" name="Text Box 3"/>
          <p:cNvSpPr txBox="1">
            <a:spLocks noChangeAspect="1" noChangeArrowheads="1"/>
          </p:cNvSpPr>
          <p:nvPr/>
        </p:nvSpPr>
        <p:spPr bwMode="auto">
          <a:xfrm>
            <a:off x="0" y="5257800"/>
            <a:ext cx="9144000" cy="1600200"/>
          </a:xfrm>
          <a:prstGeom prst="rect">
            <a:avLst/>
          </a:prstGeom>
          <a:gradFill rotWithShape="1">
            <a:gsLst>
              <a:gs pos="0">
                <a:srgbClr val="808080"/>
              </a:gs>
              <a:gs pos="100000">
                <a:srgbClr val="808080">
                  <a:gamma/>
                  <a:shade val="46275"/>
                  <a:invGamma/>
                </a:srgbClr>
              </a:gs>
            </a:gsLst>
            <a:lin ang="5400000" scaled="1"/>
          </a:gradFill>
          <a:ln w="9525">
            <a:noFill/>
            <a:miter lim="800000"/>
            <a:headEnd/>
            <a:tailEnd/>
          </a:ln>
          <a:effectLst/>
        </p:spPr>
        <p:txBody>
          <a:bodyPr lIns="274320" anchor="ctr" anchorCtr="1"/>
          <a:lstStyle/>
          <a:p>
            <a:pPr algn="l"/>
            <a:r>
              <a:rPr lang="en-US" sz="2000">
                <a:solidFill>
                  <a:srgbClr val="FFFFCC"/>
                </a:solidFill>
              </a:rPr>
              <a:t>The third fall of Jesus is a result of His failing strength. It must have been more painful to stand up this time, but he does, giving us an example for our own lives. Nothing is finished till it actually is.</a:t>
            </a:r>
          </a:p>
        </p:txBody>
      </p:sp>
      <p:sp>
        <p:nvSpPr>
          <p:cNvPr id="45060" name="Text Box 4"/>
          <p:cNvSpPr txBox="1">
            <a:spLocks noChangeAspect="1" noChangeArrowheads="1"/>
          </p:cNvSpPr>
          <p:nvPr/>
        </p:nvSpPr>
        <p:spPr bwMode="auto">
          <a:xfrm>
            <a:off x="4572000" y="0"/>
            <a:ext cx="4572000" cy="533400"/>
          </a:xfrm>
          <a:prstGeom prst="rect">
            <a:avLst/>
          </a:prstGeom>
          <a:gradFill rotWithShape="1">
            <a:gsLst>
              <a:gs pos="0">
                <a:srgbClr val="808080"/>
              </a:gs>
              <a:gs pos="100000">
                <a:srgbClr val="808080">
                  <a:gamma/>
                  <a:shade val="46275"/>
                  <a:invGamma/>
                </a:srgbClr>
              </a:gs>
            </a:gsLst>
            <a:lin ang="5400000" scaled="1"/>
          </a:gradFill>
          <a:ln w="9525">
            <a:noFill/>
            <a:miter lim="800000"/>
            <a:headEnd/>
            <a:tailEnd/>
          </a:ln>
          <a:effectLst/>
        </p:spPr>
        <p:txBody>
          <a:bodyPr anchor="ctr" anchorCtr="1"/>
          <a:lstStyle/>
          <a:p>
            <a:pPr algn="l"/>
            <a:r>
              <a:rPr lang="en-US" sz="2000">
                <a:solidFill>
                  <a:srgbClr val="FFFFCC"/>
                </a:solidFill>
              </a:rPr>
              <a:t>9</a:t>
            </a:r>
            <a:r>
              <a:rPr lang="en-US" sz="2000" baseline="30000">
                <a:solidFill>
                  <a:srgbClr val="FFFFCC"/>
                </a:solidFill>
              </a:rPr>
              <a:t>th</a:t>
            </a:r>
            <a:r>
              <a:rPr lang="en-US" sz="2000">
                <a:solidFill>
                  <a:srgbClr val="FFFFCC"/>
                </a:solidFill>
              </a:rPr>
              <a:t> Station: Jesus falls for the third time</a:t>
            </a:r>
          </a:p>
        </p:txBody>
      </p:sp>
    </p:spTree>
  </p:cSld>
  <p:clrMapOvr>
    <a:masterClrMapping/>
  </p:clrMapOvr>
  <p:transition spd="slow" advTm="3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5061"/>
                                        </p:tgtEl>
                                        <p:attrNameLst>
                                          <p:attrName>style.visibility</p:attrName>
                                        </p:attrNameLst>
                                      </p:cBhvr>
                                      <p:to>
                                        <p:strVal val="visible"/>
                                      </p:to>
                                    </p:set>
                                    <p:animEffect transition="in" filter="fade">
                                      <p:cBhvr>
                                        <p:cTn id="7" dur="2000"/>
                                        <p:tgtEl>
                                          <p:spTgt spid="4506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060"/>
                                        </p:tgtEl>
                                        <p:attrNameLst>
                                          <p:attrName>style.visibility</p:attrName>
                                        </p:attrNameLst>
                                      </p:cBhvr>
                                      <p:to>
                                        <p:strVal val="visible"/>
                                      </p:to>
                                    </p:set>
                                    <p:animEffect transition="in" filter="fade">
                                      <p:cBhvr>
                                        <p:cTn id="10" dur="2000"/>
                                        <p:tgtEl>
                                          <p:spTgt spid="45060"/>
                                        </p:tgtEl>
                                      </p:cBhvr>
                                    </p:animEffect>
                                  </p:childTnLst>
                                </p:cTn>
                              </p:par>
                            </p:childTnLst>
                          </p:cTn>
                        </p:par>
                        <p:par>
                          <p:cTn id="11" fill="hold">
                            <p:stCondLst>
                              <p:cond delay="2000"/>
                            </p:stCondLst>
                            <p:childTnLst>
                              <p:par>
                                <p:cTn id="12" presetID="10" presetClass="entr" presetSubtype="0" fill="hold" grpId="0" nodeType="afterEffect">
                                  <p:stCondLst>
                                    <p:cond delay="0"/>
                                  </p:stCondLst>
                                  <p:iterate type="wd">
                                    <p:tmPct val="10000"/>
                                  </p:iterate>
                                  <p:childTnLst>
                                    <p:set>
                                      <p:cBhvr>
                                        <p:cTn id="13" dur="1" fill="hold">
                                          <p:stCondLst>
                                            <p:cond delay="0"/>
                                          </p:stCondLst>
                                        </p:cTn>
                                        <p:tgtEl>
                                          <p:spTgt spid="45059">
                                            <p:bg/>
                                          </p:spTgt>
                                        </p:tgtEl>
                                        <p:attrNameLst>
                                          <p:attrName>style.visibility</p:attrName>
                                        </p:attrNameLst>
                                      </p:cBhvr>
                                      <p:to>
                                        <p:strVal val="visible"/>
                                      </p:to>
                                    </p:set>
                                    <p:animEffect transition="in" filter="fade">
                                      <p:cBhvr>
                                        <p:cTn id="14" dur="1000"/>
                                        <p:tgtEl>
                                          <p:spTgt spid="45059">
                                            <p:bg/>
                                          </p:spTgt>
                                        </p:tgtEl>
                                      </p:cBhvr>
                                    </p:animEffect>
                                  </p:childTnLst>
                                </p:cTn>
                              </p:par>
                              <p:par>
                                <p:cTn id="15" presetID="10" presetClass="entr" presetSubtype="0" fill="hold" grpId="0" nodeType="withEffect">
                                  <p:stCondLst>
                                    <p:cond delay="0"/>
                                  </p:stCondLst>
                                  <p:iterate type="wd">
                                    <p:tmPct val="10000"/>
                                  </p:iterate>
                                  <p:childTnLst>
                                    <p:set>
                                      <p:cBhvr>
                                        <p:cTn id="16" dur="1" fill="hold">
                                          <p:stCondLst>
                                            <p:cond delay="0"/>
                                          </p:stCondLst>
                                        </p:cTn>
                                        <p:tgtEl>
                                          <p:spTgt spid="45059">
                                            <p:txEl>
                                              <p:pRg st="0" end="0"/>
                                            </p:txEl>
                                          </p:spTgt>
                                        </p:tgtEl>
                                        <p:attrNameLst>
                                          <p:attrName>style.visibility</p:attrName>
                                        </p:attrNameLst>
                                      </p:cBhvr>
                                      <p:to>
                                        <p:strVal val="visible"/>
                                      </p:to>
                                    </p:set>
                                    <p:animEffect transition="in" filter="fade">
                                      <p:cBhvr>
                                        <p:cTn id="17" dur="2000"/>
                                        <p:tgtEl>
                                          <p:spTgt spid="450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uiExpand="1" build="allAtOnce" animBg="1"/>
      <p:bldP spid="4506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descr="Stn01 Intro"/>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5606" name="Text Box 6"/>
          <p:cNvSpPr txBox="1">
            <a:spLocks noChangeAspect="1" noChangeArrowheads="1"/>
          </p:cNvSpPr>
          <p:nvPr/>
        </p:nvSpPr>
        <p:spPr bwMode="auto">
          <a:xfrm>
            <a:off x="0" y="3962400"/>
            <a:ext cx="2971800" cy="2895600"/>
          </a:xfrm>
          <a:prstGeom prst="rect">
            <a:avLst/>
          </a:prstGeom>
          <a:solidFill>
            <a:schemeClr val="tx1"/>
          </a:solidFill>
          <a:ln w="9525">
            <a:noFill/>
            <a:miter lim="800000"/>
            <a:headEnd/>
            <a:tailEnd/>
          </a:ln>
          <a:effectLst/>
        </p:spPr>
        <p:txBody>
          <a:bodyPr lIns="274320" anchor="ctr" anchorCtr="1"/>
          <a:lstStyle/>
          <a:p>
            <a:pPr algn="l"/>
            <a:r>
              <a:rPr lang="en-US" sz="2400">
                <a:solidFill>
                  <a:srgbClr val="FFFFCC"/>
                </a:solidFill>
              </a:rPr>
              <a:t>We walk </a:t>
            </a:r>
            <a:br>
              <a:rPr lang="en-US" sz="2400">
                <a:solidFill>
                  <a:srgbClr val="FFFFCC"/>
                </a:solidFill>
              </a:rPr>
            </a:br>
            <a:r>
              <a:rPr lang="en-US" sz="2400">
                <a:solidFill>
                  <a:srgbClr val="FFFFCC"/>
                </a:solidFill>
              </a:rPr>
              <a:t>in solidarity </a:t>
            </a:r>
            <a:br>
              <a:rPr lang="en-US" sz="2400">
                <a:solidFill>
                  <a:srgbClr val="FFFFCC"/>
                </a:solidFill>
              </a:rPr>
            </a:br>
            <a:r>
              <a:rPr lang="en-US" sz="2400">
                <a:solidFill>
                  <a:srgbClr val="FFFFCC"/>
                </a:solidFill>
              </a:rPr>
              <a:t>with the </a:t>
            </a:r>
            <a:br>
              <a:rPr lang="en-US" sz="2400">
                <a:solidFill>
                  <a:srgbClr val="FFFFCC"/>
                </a:solidFill>
              </a:rPr>
            </a:br>
            <a:r>
              <a:rPr lang="en-US" sz="2400">
                <a:solidFill>
                  <a:srgbClr val="FFFFCC"/>
                </a:solidFill>
              </a:rPr>
              <a:t>many who </a:t>
            </a:r>
            <a:br>
              <a:rPr lang="en-US" sz="2400">
                <a:solidFill>
                  <a:srgbClr val="FFFFCC"/>
                </a:solidFill>
              </a:rPr>
            </a:br>
            <a:r>
              <a:rPr lang="en-US" sz="2400">
                <a:solidFill>
                  <a:srgbClr val="FFFFCC"/>
                </a:solidFill>
              </a:rPr>
              <a:t>are sinned </a:t>
            </a:r>
            <a:br>
              <a:rPr lang="en-US" sz="2400">
                <a:solidFill>
                  <a:srgbClr val="FFFFCC"/>
                </a:solidFill>
              </a:rPr>
            </a:br>
            <a:r>
              <a:rPr lang="en-US" sz="2400">
                <a:solidFill>
                  <a:srgbClr val="FFFFCC"/>
                </a:solidFill>
              </a:rPr>
              <a:t>against today --</a:t>
            </a:r>
            <a:endParaRPr lang="en-US" sz="4400">
              <a:solidFill>
                <a:srgbClr val="FFFFCC"/>
              </a:solidFill>
            </a:endParaRPr>
          </a:p>
        </p:txBody>
      </p:sp>
      <p:sp>
        <p:nvSpPr>
          <p:cNvPr id="25607" name="Text Box 7"/>
          <p:cNvSpPr txBox="1">
            <a:spLocks noChangeAspect="1" noChangeArrowheads="1"/>
          </p:cNvSpPr>
          <p:nvPr/>
        </p:nvSpPr>
        <p:spPr bwMode="auto">
          <a:xfrm>
            <a:off x="0" y="0"/>
            <a:ext cx="2936875" cy="3962400"/>
          </a:xfrm>
          <a:prstGeom prst="rect">
            <a:avLst/>
          </a:prstGeom>
          <a:solidFill>
            <a:schemeClr val="tx1"/>
          </a:solidFill>
          <a:ln w="9525">
            <a:noFill/>
            <a:miter lim="800000"/>
            <a:headEnd/>
            <a:tailEnd/>
          </a:ln>
          <a:effectLst/>
        </p:spPr>
        <p:txBody>
          <a:bodyPr lIns="274320" anchor="ctr" anchorCtr="1"/>
          <a:lstStyle/>
          <a:p>
            <a:pPr algn="l"/>
            <a:r>
              <a:rPr lang="en-US" sz="2800">
                <a:solidFill>
                  <a:srgbClr val="FFFFCC"/>
                </a:solidFill>
              </a:rPr>
              <a:t>We walk with Jesus on his journey to Golgotha, in awe of the man who took upon Himself the sins of the world.</a:t>
            </a:r>
            <a:endParaRPr lang="en-US" sz="4800">
              <a:solidFill>
                <a:srgbClr val="FFFFCC"/>
              </a:solidFill>
            </a:endParaRPr>
          </a:p>
        </p:txBody>
      </p:sp>
      <p:sp>
        <p:nvSpPr>
          <p:cNvPr id="25608" name="Text Box 8"/>
          <p:cNvSpPr txBox="1">
            <a:spLocks noChangeAspect="1" noChangeArrowheads="1"/>
          </p:cNvSpPr>
          <p:nvPr/>
        </p:nvSpPr>
        <p:spPr bwMode="auto">
          <a:xfrm>
            <a:off x="2819400" y="5715000"/>
            <a:ext cx="6324600" cy="1143000"/>
          </a:xfrm>
          <a:prstGeom prst="rect">
            <a:avLst/>
          </a:prstGeom>
          <a:solidFill>
            <a:schemeClr val="tx1"/>
          </a:solidFill>
          <a:ln w="9525">
            <a:noFill/>
            <a:miter lim="800000"/>
            <a:headEnd/>
            <a:tailEnd/>
          </a:ln>
          <a:effectLst/>
        </p:spPr>
        <p:txBody>
          <a:bodyPr lIns="274320" anchor="ctr" anchorCtr="1"/>
          <a:lstStyle/>
          <a:p>
            <a:pPr algn="l"/>
            <a:r>
              <a:rPr lang="en-US" sz="2400">
                <a:solidFill>
                  <a:srgbClr val="FFFFCC"/>
                </a:solidFill>
              </a:rPr>
              <a:t>not in some far away corner of the globe, </a:t>
            </a:r>
            <a:br>
              <a:rPr lang="en-US" sz="2400">
                <a:solidFill>
                  <a:srgbClr val="FFFFCC"/>
                </a:solidFill>
              </a:rPr>
            </a:br>
            <a:r>
              <a:rPr lang="en-US" sz="2400">
                <a:solidFill>
                  <a:srgbClr val="FFFFCC"/>
                </a:solidFill>
              </a:rPr>
              <a:t>but right here, nearby, in our own homes.</a:t>
            </a:r>
            <a:endParaRPr lang="en-US" sz="4400">
              <a:solidFill>
                <a:srgbClr val="FFFFCC"/>
              </a:solidFill>
            </a:endParaRPr>
          </a:p>
        </p:txBody>
      </p:sp>
    </p:spTree>
  </p:cSld>
  <p:clrMapOvr>
    <a:masterClrMapping/>
  </p:clrMapOvr>
  <p:transition spd="slow" advTm="3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604"/>
                                        </p:tgtEl>
                                        <p:attrNameLst>
                                          <p:attrName>style.visibility</p:attrName>
                                        </p:attrNameLst>
                                      </p:cBhvr>
                                      <p:to>
                                        <p:strVal val="visible"/>
                                      </p:to>
                                    </p:set>
                                    <p:animEffect transition="in" filter="fade">
                                      <p:cBhvr>
                                        <p:cTn id="7" dur="2000"/>
                                        <p:tgtEl>
                                          <p:spTgt spid="25604"/>
                                        </p:tgtEl>
                                      </p:cBhvr>
                                    </p:animEffect>
                                  </p:childTnLst>
                                </p:cTn>
                              </p:par>
                              <p:par>
                                <p:cTn id="8" presetID="10" presetClass="entr" presetSubtype="0" fill="hold" grpId="0" nodeType="withEffect">
                                  <p:stCondLst>
                                    <p:cond delay="0"/>
                                  </p:stCondLst>
                                  <p:iterate type="wd">
                                    <p:tmPct val="10000"/>
                                  </p:iterate>
                                  <p:childTnLst>
                                    <p:set>
                                      <p:cBhvr>
                                        <p:cTn id="9" dur="1" fill="hold">
                                          <p:stCondLst>
                                            <p:cond delay="0"/>
                                          </p:stCondLst>
                                        </p:cTn>
                                        <p:tgtEl>
                                          <p:spTgt spid="25607">
                                            <p:bg/>
                                          </p:spTgt>
                                        </p:tgtEl>
                                        <p:attrNameLst>
                                          <p:attrName>style.visibility</p:attrName>
                                        </p:attrNameLst>
                                      </p:cBhvr>
                                      <p:to>
                                        <p:strVal val="visible"/>
                                      </p:to>
                                    </p:set>
                                    <p:animEffect transition="in" filter="fade">
                                      <p:cBhvr>
                                        <p:cTn id="10" dur="2000"/>
                                        <p:tgtEl>
                                          <p:spTgt spid="25607">
                                            <p:bg/>
                                          </p:spTgt>
                                        </p:tgtEl>
                                      </p:cBhvr>
                                    </p:animEffect>
                                  </p:childTnLst>
                                </p:cTn>
                              </p:par>
                              <p:par>
                                <p:cTn id="11" presetID="10" presetClass="entr" presetSubtype="0" fill="hold" grpId="0" nodeType="withEffect">
                                  <p:stCondLst>
                                    <p:cond delay="0"/>
                                  </p:stCondLst>
                                  <p:iterate type="wd">
                                    <p:tmPct val="10000"/>
                                  </p:iterate>
                                  <p:childTnLst>
                                    <p:set>
                                      <p:cBhvr>
                                        <p:cTn id="12" dur="1" fill="hold">
                                          <p:stCondLst>
                                            <p:cond delay="0"/>
                                          </p:stCondLst>
                                        </p:cTn>
                                        <p:tgtEl>
                                          <p:spTgt spid="25607">
                                            <p:txEl>
                                              <p:pRg st="0" end="0"/>
                                            </p:txEl>
                                          </p:spTgt>
                                        </p:tgtEl>
                                        <p:attrNameLst>
                                          <p:attrName>style.visibility</p:attrName>
                                        </p:attrNameLst>
                                      </p:cBhvr>
                                      <p:to>
                                        <p:strVal val="visible"/>
                                      </p:to>
                                    </p:set>
                                    <p:animEffect transition="in" filter="fade">
                                      <p:cBhvr>
                                        <p:cTn id="13" dur="2000"/>
                                        <p:tgtEl>
                                          <p:spTgt spid="25607">
                                            <p:txEl>
                                              <p:pRg st="0" end="0"/>
                                            </p:txEl>
                                          </p:spTgt>
                                        </p:tgtEl>
                                      </p:cBhvr>
                                    </p:animEffect>
                                  </p:childTnLst>
                                </p:cTn>
                              </p:par>
                            </p:childTnLst>
                          </p:cTn>
                        </p:par>
                        <p:par>
                          <p:cTn id="14" fill="hold">
                            <p:stCondLst>
                              <p:cond delay="6800"/>
                            </p:stCondLst>
                            <p:childTnLst>
                              <p:par>
                                <p:cTn id="15" presetID="10" presetClass="entr" presetSubtype="0" fill="hold" grpId="0" nodeType="afterEffect">
                                  <p:stCondLst>
                                    <p:cond delay="0"/>
                                  </p:stCondLst>
                                  <p:childTnLst>
                                    <p:set>
                                      <p:cBhvr>
                                        <p:cTn id="16" dur="1" fill="hold">
                                          <p:stCondLst>
                                            <p:cond delay="0"/>
                                          </p:stCondLst>
                                        </p:cTn>
                                        <p:tgtEl>
                                          <p:spTgt spid="25606">
                                            <p:bg/>
                                          </p:spTgt>
                                        </p:tgtEl>
                                        <p:attrNameLst>
                                          <p:attrName>style.visibility</p:attrName>
                                        </p:attrNameLst>
                                      </p:cBhvr>
                                      <p:to>
                                        <p:strVal val="visible"/>
                                      </p:to>
                                    </p:set>
                                    <p:animEffect transition="in" filter="fade">
                                      <p:cBhvr>
                                        <p:cTn id="17" dur="2000"/>
                                        <p:tgtEl>
                                          <p:spTgt spid="25606">
                                            <p:bg/>
                                          </p:spTgt>
                                        </p:tgtEl>
                                      </p:cBhvr>
                                    </p:animEffect>
                                  </p:childTnLst>
                                </p:cTn>
                              </p:par>
                              <p:par>
                                <p:cTn id="18" presetID="10" presetClass="entr" presetSubtype="0" fill="hold" grpId="0" nodeType="withEffect">
                                  <p:stCondLst>
                                    <p:cond delay="0"/>
                                  </p:stCondLst>
                                  <p:iterate type="wd">
                                    <p:tmPct val="10000"/>
                                  </p:iterate>
                                  <p:childTnLst>
                                    <p:set>
                                      <p:cBhvr>
                                        <p:cTn id="19" dur="1" fill="hold">
                                          <p:stCondLst>
                                            <p:cond delay="0"/>
                                          </p:stCondLst>
                                        </p:cTn>
                                        <p:tgtEl>
                                          <p:spTgt spid="25606">
                                            <p:txEl>
                                              <p:pRg st="0" end="0"/>
                                            </p:txEl>
                                          </p:spTgt>
                                        </p:tgtEl>
                                        <p:attrNameLst>
                                          <p:attrName>style.visibility</p:attrName>
                                        </p:attrNameLst>
                                      </p:cBhvr>
                                      <p:to>
                                        <p:strVal val="visible"/>
                                      </p:to>
                                    </p:set>
                                    <p:animEffect transition="in" filter="fade">
                                      <p:cBhvr>
                                        <p:cTn id="20" dur="2000"/>
                                        <p:tgtEl>
                                          <p:spTgt spid="25606">
                                            <p:txEl>
                                              <p:pRg st="0" end="0"/>
                                            </p:txEl>
                                          </p:spTgt>
                                        </p:tgtEl>
                                      </p:cBhvr>
                                    </p:animEffect>
                                  </p:childTnLst>
                                </p:cTn>
                              </p:par>
                            </p:childTnLst>
                          </p:cTn>
                        </p:par>
                        <p:par>
                          <p:cTn id="21" fill="hold">
                            <p:stCondLst>
                              <p:cond delay="12200"/>
                            </p:stCondLst>
                            <p:childTnLst>
                              <p:par>
                                <p:cTn id="22" presetID="10" presetClass="entr" presetSubtype="0" fill="hold" grpId="0" nodeType="afterEffect">
                                  <p:stCondLst>
                                    <p:cond delay="0"/>
                                  </p:stCondLst>
                                  <p:childTnLst>
                                    <p:set>
                                      <p:cBhvr>
                                        <p:cTn id="23" dur="1" fill="hold">
                                          <p:stCondLst>
                                            <p:cond delay="0"/>
                                          </p:stCondLst>
                                        </p:cTn>
                                        <p:tgtEl>
                                          <p:spTgt spid="25608">
                                            <p:bg/>
                                          </p:spTgt>
                                        </p:tgtEl>
                                        <p:attrNameLst>
                                          <p:attrName>style.visibility</p:attrName>
                                        </p:attrNameLst>
                                      </p:cBhvr>
                                      <p:to>
                                        <p:strVal val="visible"/>
                                      </p:to>
                                    </p:set>
                                    <p:animEffect transition="in" filter="fade">
                                      <p:cBhvr>
                                        <p:cTn id="24" dur="2000"/>
                                        <p:tgtEl>
                                          <p:spTgt spid="25608">
                                            <p:bg/>
                                          </p:spTgt>
                                        </p:tgtEl>
                                      </p:cBhvr>
                                    </p:animEffect>
                                  </p:childTnLst>
                                </p:cTn>
                              </p:par>
                              <p:par>
                                <p:cTn id="25" presetID="10" presetClass="entr" presetSubtype="0" fill="hold" grpId="0" nodeType="withEffect">
                                  <p:stCondLst>
                                    <p:cond delay="0"/>
                                  </p:stCondLst>
                                  <p:iterate type="wd">
                                    <p:tmPct val="10000"/>
                                  </p:iterate>
                                  <p:childTnLst>
                                    <p:set>
                                      <p:cBhvr>
                                        <p:cTn id="26" dur="1" fill="hold">
                                          <p:stCondLst>
                                            <p:cond delay="0"/>
                                          </p:stCondLst>
                                        </p:cTn>
                                        <p:tgtEl>
                                          <p:spTgt spid="25608">
                                            <p:txEl>
                                              <p:pRg st="0" end="0"/>
                                            </p:txEl>
                                          </p:spTgt>
                                        </p:tgtEl>
                                        <p:attrNameLst>
                                          <p:attrName>style.visibility</p:attrName>
                                        </p:attrNameLst>
                                      </p:cBhvr>
                                      <p:to>
                                        <p:strVal val="visible"/>
                                      </p:to>
                                    </p:set>
                                    <p:animEffect transition="in" filter="fade">
                                      <p:cBhvr>
                                        <p:cTn id="27" dur="2000"/>
                                        <p:tgtEl>
                                          <p:spTgt spid="256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6" grpId="0" uiExpand="1" build="p" animBg="1"/>
      <p:bldP spid="25607" grpId="0" build="p" animBg="1"/>
      <p:bldP spid="25608" grpId="0" uiExpand="1"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4" name="Picture 4" descr="PDVD_1079"/>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6082" name="Text Box 2"/>
          <p:cNvSpPr txBox="1">
            <a:spLocks noChangeAspect="1" noChangeArrowheads="1"/>
          </p:cNvSpPr>
          <p:nvPr/>
        </p:nvSpPr>
        <p:spPr bwMode="auto">
          <a:xfrm>
            <a:off x="0" y="5257800"/>
            <a:ext cx="9144000" cy="1600200"/>
          </a:xfrm>
          <a:prstGeom prst="rect">
            <a:avLst/>
          </a:prstGeom>
          <a:gradFill rotWithShape="1">
            <a:gsLst>
              <a:gs pos="0">
                <a:srgbClr val="808080"/>
              </a:gs>
              <a:gs pos="100000">
                <a:srgbClr val="808080">
                  <a:gamma/>
                  <a:shade val="46275"/>
                  <a:invGamma/>
                </a:srgbClr>
              </a:gs>
            </a:gsLst>
            <a:lin ang="5400000" scaled="1"/>
          </a:gradFill>
          <a:ln w="9525">
            <a:noFill/>
            <a:miter lim="800000"/>
            <a:headEnd/>
            <a:tailEnd/>
          </a:ln>
          <a:effectLst/>
        </p:spPr>
        <p:txBody>
          <a:bodyPr lIns="274320" anchor="ctr" anchorCtr="1"/>
          <a:lstStyle/>
          <a:p>
            <a:pPr algn="l"/>
            <a:r>
              <a:rPr lang="en-US" sz="2000">
                <a:solidFill>
                  <a:srgbClr val="FFFFCC"/>
                </a:solidFill>
              </a:rPr>
              <a:t>We are tempted to think of failure as a setback, and some of us count our failures instead of our blessings. The temptation to wallow in self-pity must be replaced by the determination to rise above our failures. When we are in desperate situations, let us keep our eyes on Jesus.</a:t>
            </a:r>
          </a:p>
        </p:txBody>
      </p:sp>
      <p:sp>
        <p:nvSpPr>
          <p:cNvPr id="46083" name="Text Box 3"/>
          <p:cNvSpPr txBox="1">
            <a:spLocks noChangeAspect="1" noChangeArrowheads="1"/>
          </p:cNvSpPr>
          <p:nvPr/>
        </p:nvSpPr>
        <p:spPr bwMode="auto">
          <a:xfrm>
            <a:off x="4572000" y="0"/>
            <a:ext cx="4572000" cy="533400"/>
          </a:xfrm>
          <a:prstGeom prst="rect">
            <a:avLst/>
          </a:prstGeom>
          <a:gradFill rotWithShape="1">
            <a:gsLst>
              <a:gs pos="0">
                <a:srgbClr val="808080"/>
              </a:gs>
              <a:gs pos="100000">
                <a:srgbClr val="808080">
                  <a:gamma/>
                  <a:shade val="46275"/>
                  <a:invGamma/>
                </a:srgbClr>
              </a:gs>
            </a:gsLst>
            <a:lin ang="5400000" scaled="1"/>
          </a:gradFill>
          <a:ln w="9525">
            <a:noFill/>
            <a:miter lim="800000"/>
            <a:headEnd/>
            <a:tailEnd/>
          </a:ln>
          <a:effectLst/>
        </p:spPr>
        <p:txBody>
          <a:bodyPr anchor="ctr" anchorCtr="1"/>
          <a:lstStyle/>
          <a:p>
            <a:pPr algn="l"/>
            <a:r>
              <a:rPr lang="en-US" sz="2000">
                <a:solidFill>
                  <a:srgbClr val="FFFFCC"/>
                </a:solidFill>
              </a:rPr>
              <a:t>9</a:t>
            </a:r>
            <a:r>
              <a:rPr lang="en-US" sz="2000" baseline="30000">
                <a:solidFill>
                  <a:srgbClr val="FFFFCC"/>
                </a:solidFill>
              </a:rPr>
              <a:t>th</a:t>
            </a:r>
            <a:r>
              <a:rPr lang="en-US" sz="2000">
                <a:solidFill>
                  <a:srgbClr val="FFFFCC"/>
                </a:solidFill>
              </a:rPr>
              <a:t> Station: Jesus falls for the third time</a:t>
            </a:r>
          </a:p>
        </p:txBody>
      </p:sp>
    </p:spTree>
  </p:cSld>
  <p:clrMapOvr>
    <a:masterClrMapping/>
  </p:clrMapOvr>
  <p:transition spd="slow" advTm="3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46082">
                                            <p:bg/>
                                          </p:spTgt>
                                        </p:tgtEl>
                                        <p:attrNameLst>
                                          <p:attrName>style.visibility</p:attrName>
                                        </p:attrNameLst>
                                      </p:cBhvr>
                                      <p:to>
                                        <p:strVal val="visible"/>
                                      </p:to>
                                    </p:set>
                                    <p:animEffect transition="in" filter="fade">
                                      <p:cBhvr>
                                        <p:cTn id="7" dur="2000"/>
                                        <p:tgtEl>
                                          <p:spTgt spid="46082">
                                            <p:bg/>
                                          </p:spTgt>
                                        </p:tgtEl>
                                      </p:cBhvr>
                                    </p:animEffect>
                                  </p:childTnLst>
                                </p:cTn>
                              </p:par>
                              <p:par>
                                <p:cTn id="8" presetID="10" presetClass="entr" presetSubtype="0" fill="hold" grpId="0" nodeType="withEffect">
                                  <p:stCondLst>
                                    <p:cond delay="0"/>
                                  </p:stCondLst>
                                  <p:iterate type="wd">
                                    <p:tmPct val="10000"/>
                                  </p:iterate>
                                  <p:childTnLst>
                                    <p:set>
                                      <p:cBhvr>
                                        <p:cTn id="9" dur="1" fill="hold">
                                          <p:stCondLst>
                                            <p:cond delay="0"/>
                                          </p:stCondLst>
                                        </p:cTn>
                                        <p:tgtEl>
                                          <p:spTgt spid="46082">
                                            <p:txEl>
                                              <p:pRg st="0" end="0"/>
                                            </p:txEl>
                                          </p:spTgt>
                                        </p:tgtEl>
                                        <p:attrNameLst>
                                          <p:attrName>style.visibility</p:attrName>
                                        </p:attrNameLst>
                                      </p:cBhvr>
                                      <p:to>
                                        <p:strVal val="visible"/>
                                      </p:to>
                                    </p:set>
                                    <p:animEffect transition="in" filter="fade">
                                      <p:cBhvr>
                                        <p:cTn id="10" dur="2000"/>
                                        <p:tgtEl>
                                          <p:spTgt spid="4608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uiExpand="1"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descr="PDVD_397"/>
          <p:cNvPicPr>
            <a:picLocks noChangeAspect="1" noChangeArrowheads="1"/>
          </p:cNvPicPr>
          <p:nvPr/>
        </p:nvPicPr>
        <p:blipFill>
          <a:blip r:embed="rId2" cstate="print"/>
          <a:srcRect/>
          <a:stretch>
            <a:fillRect/>
          </a:stretch>
        </p:blipFill>
        <p:spPr bwMode="auto">
          <a:xfrm>
            <a:off x="-76200" y="0"/>
            <a:ext cx="9220200" cy="6908800"/>
          </a:xfrm>
          <a:prstGeom prst="rect">
            <a:avLst/>
          </a:prstGeom>
          <a:noFill/>
        </p:spPr>
      </p:pic>
      <p:sp>
        <p:nvSpPr>
          <p:cNvPr id="47106" name="Text Box 2"/>
          <p:cNvSpPr txBox="1">
            <a:spLocks noChangeAspect="1" noChangeArrowheads="1"/>
          </p:cNvSpPr>
          <p:nvPr/>
        </p:nvSpPr>
        <p:spPr bwMode="auto">
          <a:xfrm>
            <a:off x="0" y="5257800"/>
            <a:ext cx="9144000" cy="1600200"/>
          </a:xfrm>
          <a:prstGeom prst="rect">
            <a:avLst/>
          </a:prstGeom>
          <a:gradFill rotWithShape="1">
            <a:gsLst>
              <a:gs pos="0">
                <a:srgbClr val="333300"/>
              </a:gs>
              <a:gs pos="100000">
                <a:srgbClr val="333300">
                  <a:gamma/>
                  <a:shade val="46275"/>
                  <a:invGamma/>
                </a:srgbClr>
              </a:gs>
            </a:gsLst>
            <a:lin ang="5400000" scaled="1"/>
          </a:gradFill>
          <a:ln w="9525">
            <a:noFill/>
            <a:miter lim="800000"/>
            <a:headEnd/>
            <a:tailEnd/>
          </a:ln>
          <a:effectLst/>
        </p:spPr>
        <p:txBody>
          <a:bodyPr anchor="ctr" anchorCtr="1"/>
          <a:lstStyle/>
          <a:p>
            <a:pPr algn="l"/>
            <a:r>
              <a:rPr lang="en-US" sz="2000">
                <a:solidFill>
                  <a:srgbClr val="FFFFCC"/>
                </a:solidFill>
              </a:rPr>
              <a:t>The painful walk to Golgotha is now made worse by the wrenching of His garments from His blood-soaked body. He who made the entire universe</a:t>
            </a:r>
            <a:br>
              <a:rPr lang="en-US" sz="2000">
                <a:solidFill>
                  <a:srgbClr val="FFFFCC"/>
                </a:solidFill>
              </a:rPr>
            </a:br>
            <a:r>
              <a:rPr lang="en-US" sz="2000">
                <a:solidFill>
                  <a:srgbClr val="FFFFCC"/>
                </a:solidFill>
              </a:rPr>
              <a:t>is stripped of His dignity, left open to the rude gaze of His creation. </a:t>
            </a:r>
            <a:br>
              <a:rPr lang="en-US" sz="2000">
                <a:solidFill>
                  <a:srgbClr val="FFFFCC"/>
                </a:solidFill>
              </a:rPr>
            </a:br>
            <a:r>
              <a:rPr lang="en-US" sz="2000">
                <a:solidFill>
                  <a:srgbClr val="FFFFCC"/>
                </a:solidFill>
              </a:rPr>
              <a:t>He is giving up everything.</a:t>
            </a:r>
          </a:p>
        </p:txBody>
      </p:sp>
      <p:sp>
        <p:nvSpPr>
          <p:cNvPr id="47107" name="Text Box 3"/>
          <p:cNvSpPr txBox="1">
            <a:spLocks noChangeAspect="1" noChangeArrowheads="1"/>
          </p:cNvSpPr>
          <p:nvPr/>
        </p:nvSpPr>
        <p:spPr bwMode="auto">
          <a:xfrm>
            <a:off x="3733800" y="0"/>
            <a:ext cx="5410200" cy="533400"/>
          </a:xfrm>
          <a:prstGeom prst="rect">
            <a:avLst/>
          </a:prstGeom>
          <a:gradFill rotWithShape="1">
            <a:gsLst>
              <a:gs pos="0">
                <a:srgbClr val="333300"/>
              </a:gs>
              <a:gs pos="100000">
                <a:srgbClr val="333300">
                  <a:gamma/>
                  <a:shade val="46275"/>
                  <a:invGamma/>
                </a:srgbClr>
              </a:gs>
            </a:gsLst>
            <a:lin ang="5400000" scaled="1"/>
          </a:gradFill>
          <a:ln w="9525">
            <a:noFill/>
            <a:miter lim="800000"/>
            <a:headEnd/>
            <a:tailEnd/>
          </a:ln>
          <a:effectLst/>
        </p:spPr>
        <p:txBody>
          <a:bodyPr anchor="ctr" anchorCtr="1"/>
          <a:lstStyle/>
          <a:p>
            <a:pPr algn="l"/>
            <a:r>
              <a:rPr lang="en-US" sz="2000">
                <a:solidFill>
                  <a:srgbClr val="FFFFCC"/>
                </a:solidFill>
              </a:rPr>
              <a:t>10</a:t>
            </a:r>
            <a:r>
              <a:rPr lang="en-US" sz="2000" baseline="30000">
                <a:solidFill>
                  <a:srgbClr val="FFFFCC"/>
                </a:solidFill>
              </a:rPr>
              <a:t>th</a:t>
            </a:r>
            <a:r>
              <a:rPr lang="en-US" sz="2000">
                <a:solidFill>
                  <a:srgbClr val="FFFFCC"/>
                </a:solidFill>
              </a:rPr>
              <a:t> Station: Jesus is stripped of His garments</a:t>
            </a:r>
          </a:p>
        </p:txBody>
      </p:sp>
    </p:spTree>
  </p:cSld>
  <p:clrMapOvr>
    <a:masterClrMapping/>
  </p:clrMapOvr>
  <p:transition spd="slow" advTm="3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2000"/>
                                        <p:tgtEl>
                                          <p:spTgt spid="4710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107"/>
                                        </p:tgtEl>
                                        <p:attrNameLst>
                                          <p:attrName>style.visibility</p:attrName>
                                        </p:attrNameLst>
                                      </p:cBhvr>
                                      <p:to>
                                        <p:strVal val="visible"/>
                                      </p:to>
                                    </p:set>
                                    <p:animEffect transition="in" filter="fade">
                                      <p:cBhvr>
                                        <p:cTn id="10" dur="2000"/>
                                        <p:tgtEl>
                                          <p:spTgt spid="47107"/>
                                        </p:tgtEl>
                                      </p:cBhvr>
                                    </p:animEffect>
                                  </p:childTnLst>
                                </p:cTn>
                              </p:par>
                            </p:childTnLst>
                          </p:cTn>
                        </p:par>
                        <p:par>
                          <p:cTn id="11" fill="hold">
                            <p:stCondLst>
                              <p:cond delay="2000"/>
                            </p:stCondLst>
                            <p:childTnLst>
                              <p:par>
                                <p:cTn id="12" presetID="10" presetClass="entr" presetSubtype="0" fill="hold" grpId="0" nodeType="afterEffect">
                                  <p:stCondLst>
                                    <p:cond delay="0"/>
                                  </p:stCondLst>
                                  <p:iterate type="wd">
                                    <p:tmPct val="10000"/>
                                  </p:iterate>
                                  <p:childTnLst>
                                    <p:set>
                                      <p:cBhvr>
                                        <p:cTn id="13" dur="1" fill="hold">
                                          <p:stCondLst>
                                            <p:cond delay="0"/>
                                          </p:stCondLst>
                                        </p:cTn>
                                        <p:tgtEl>
                                          <p:spTgt spid="47106">
                                            <p:bg/>
                                          </p:spTgt>
                                        </p:tgtEl>
                                        <p:attrNameLst>
                                          <p:attrName>style.visibility</p:attrName>
                                        </p:attrNameLst>
                                      </p:cBhvr>
                                      <p:to>
                                        <p:strVal val="visible"/>
                                      </p:to>
                                    </p:set>
                                    <p:animEffect transition="in" filter="fade">
                                      <p:cBhvr>
                                        <p:cTn id="14" dur="2000"/>
                                        <p:tgtEl>
                                          <p:spTgt spid="47106">
                                            <p:bg/>
                                          </p:spTgt>
                                        </p:tgtEl>
                                      </p:cBhvr>
                                    </p:animEffect>
                                  </p:childTnLst>
                                </p:cTn>
                              </p:par>
                              <p:par>
                                <p:cTn id="15" presetID="10" presetClass="entr" presetSubtype="0" fill="hold" grpId="0" nodeType="withEffect">
                                  <p:stCondLst>
                                    <p:cond delay="0"/>
                                  </p:stCondLst>
                                  <p:iterate type="wd">
                                    <p:tmPct val="10000"/>
                                  </p:iterate>
                                  <p:childTnLst>
                                    <p:set>
                                      <p:cBhvr>
                                        <p:cTn id="16" dur="1" fill="hold">
                                          <p:stCondLst>
                                            <p:cond delay="0"/>
                                          </p:stCondLst>
                                        </p:cTn>
                                        <p:tgtEl>
                                          <p:spTgt spid="47106">
                                            <p:txEl>
                                              <p:pRg st="0" end="0"/>
                                            </p:txEl>
                                          </p:spTgt>
                                        </p:tgtEl>
                                        <p:attrNameLst>
                                          <p:attrName>style.visibility</p:attrName>
                                        </p:attrNameLst>
                                      </p:cBhvr>
                                      <p:to>
                                        <p:strVal val="visible"/>
                                      </p:to>
                                    </p:set>
                                    <p:animEffect transition="in" filter="fade">
                                      <p:cBhvr>
                                        <p:cTn id="17" dur="2000"/>
                                        <p:tgtEl>
                                          <p:spTgt spid="471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uiExpand="1" build="allAtOnce" animBg="1"/>
      <p:bldP spid="4710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descr="PDVD_397"/>
          <p:cNvPicPr>
            <a:picLocks noChangeAspect="1" noChangeArrowheads="1"/>
          </p:cNvPicPr>
          <p:nvPr/>
        </p:nvPicPr>
        <p:blipFill>
          <a:blip r:embed="rId2" cstate="print"/>
          <a:srcRect/>
          <a:stretch>
            <a:fillRect/>
          </a:stretch>
        </p:blipFill>
        <p:spPr bwMode="auto">
          <a:xfrm>
            <a:off x="-76200" y="0"/>
            <a:ext cx="9220200" cy="6908800"/>
          </a:xfrm>
          <a:prstGeom prst="rect">
            <a:avLst/>
          </a:prstGeom>
          <a:noFill/>
        </p:spPr>
      </p:pic>
      <p:sp>
        <p:nvSpPr>
          <p:cNvPr id="48130" name="Text Box 2"/>
          <p:cNvSpPr txBox="1">
            <a:spLocks noChangeAspect="1" noChangeArrowheads="1"/>
          </p:cNvSpPr>
          <p:nvPr/>
        </p:nvSpPr>
        <p:spPr bwMode="auto">
          <a:xfrm>
            <a:off x="0" y="5181600"/>
            <a:ext cx="9144000" cy="1676400"/>
          </a:xfrm>
          <a:prstGeom prst="rect">
            <a:avLst/>
          </a:prstGeom>
          <a:gradFill rotWithShape="1">
            <a:gsLst>
              <a:gs pos="0">
                <a:srgbClr val="333300"/>
              </a:gs>
              <a:gs pos="100000">
                <a:srgbClr val="333300">
                  <a:gamma/>
                  <a:shade val="46275"/>
                  <a:invGamma/>
                </a:srgbClr>
              </a:gs>
            </a:gsLst>
            <a:lin ang="5400000" scaled="1"/>
          </a:gradFill>
          <a:ln w="9525">
            <a:noFill/>
            <a:miter lim="800000"/>
            <a:headEnd/>
            <a:tailEnd/>
          </a:ln>
          <a:effectLst/>
        </p:spPr>
        <p:txBody>
          <a:bodyPr lIns="274320" anchor="ctr" anchorCtr="1"/>
          <a:lstStyle/>
          <a:p>
            <a:pPr algn="l"/>
            <a:r>
              <a:rPr lang="en-US" sz="2000" dirty="0">
                <a:solidFill>
                  <a:srgbClr val="FFFFCC"/>
                </a:solidFill>
              </a:rPr>
              <a:t>We see this happening in various parts of the </a:t>
            </a:r>
            <a:r>
              <a:rPr lang="en-US" sz="2000" dirty="0" smtClean="0">
                <a:solidFill>
                  <a:srgbClr val="FFFFCC"/>
                </a:solidFill>
              </a:rPr>
              <a:t>world </a:t>
            </a:r>
            <a:r>
              <a:rPr lang="en-US" sz="2000" dirty="0">
                <a:solidFill>
                  <a:srgbClr val="FFFFCC"/>
                </a:solidFill>
              </a:rPr>
              <a:t>– the stripping of people’s clothes as an act of revenge and a way to bring their self-respect </a:t>
            </a:r>
            <a:br>
              <a:rPr lang="en-US" sz="2000" dirty="0">
                <a:solidFill>
                  <a:srgbClr val="FFFFCC"/>
                </a:solidFill>
              </a:rPr>
            </a:br>
            <a:r>
              <a:rPr lang="en-US" sz="2000" dirty="0">
                <a:solidFill>
                  <a:srgbClr val="FFFFCC"/>
                </a:solidFill>
              </a:rPr>
              <a:t>to naught. We see this also in stripping people of their reputation through gossip and slander. We are unable to control this method of tearing down their self-respect.</a:t>
            </a:r>
          </a:p>
        </p:txBody>
      </p:sp>
      <p:sp>
        <p:nvSpPr>
          <p:cNvPr id="48131" name="Text Box 3"/>
          <p:cNvSpPr txBox="1">
            <a:spLocks noChangeAspect="1" noChangeArrowheads="1"/>
          </p:cNvSpPr>
          <p:nvPr/>
        </p:nvSpPr>
        <p:spPr bwMode="auto">
          <a:xfrm>
            <a:off x="3733800" y="0"/>
            <a:ext cx="5410200" cy="533400"/>
          </a:xfrm>
          <a:prstGeom prst="rect">
            <a:avLst/>
          </a:prstGeom>
          <a:gradFill rotWithShape="1">
            <a:gsLst>
              <a:gs pos="0">
                <a:srgbClr val="333300"/>
              </a:gs>
              <a:gs pos="100000">
                <a:srgbClr val="333300">
                  <a:gamma/>
                  <a:shade val="46275"/>
                  <a:invGamma/>
                </a:srgbClr>
              </a:gs>
            </a:gsLst>
            <a:lin ang="5400000" scaled="1"/>
          </a:gradFill>
          <a:ln w="9525">
            <a:noFill/>
            <a:miter lim="800000"/>
            <a:headEnd/>
            <a:tailEnd/>
          </a:ln>
          <a:effectLst/>
        </p:spPr>
        <p:txBody>
          <a:bodyPr anchor="ctr" anchorCtr="1"/>
          <a:lstStyle/>
          <a:p>
            <a:pPr algn="l"/>
            <a:r>
              <a:rPr lang="en-US" sz="2000">
                <a:solidFill>
                  <a:srgbClr val="FFFFCC"/>
                </a:solidFill>
              </a:rPr>
              <a:t>10</a:t>
            </a:r>
            <a:r>
              <a:rPr lang="en-US" sz="2000" baseline="30000">
                <a:solidFill>
                  <a:srgbClr val="FFFFCC"/>
                </a:solidFill>
              </a:rPr>
              <a:t>th</a:t>
            </a:r>
            <a:r>
              <a:rPr lang="en-US" sz="2000">
                <a:solidFill>
                  <a:srgbClr val="FFFFCC"/>
                </a:solidFill>
              </a:rPr>
              <a:t> Station: Jesus is stripped of His garments</a:t>
            </a:r>
          </a:p>
        </p:txBody>
      </p:sp>
    </p:spTree>
  </p:cSld>
  <p:clrMapOvr>
    <a:masterClrMapping/>
  </p:clrMapOvr>
  <p:transition spd="slow" advTm="3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48130">
                                            <p:bg/>
                                          </p:spTgt>
                                        </p:tgtEl>
                                        <p:attrNameLst>
                                          <p:attrName>style.visibility</p:attrName>
                                        </p:attrNameLst>
                                      </p:cBhvr>
                                      <p:to>
                                        <p:strVal val="visible"/>
                                      </p:to>
                                    </p:set>
                                    <p:animEffect transition="in" filter="fade">
                                      <p:cBhvr>
                                        <p:cTn id="7" dur="2000"/>
                                        <p:tgtEl>
                                          <p:spTgt spid="48130">
                                            <p:bg/>
                                          </p:spTgt>
                                        </p:tgtEl>
                                      </p:cBhvr>
                                    </p:animEffect>
                                  </p:childTnLst>
                                </p:cTn>
                              </p:par>
                              <p:par>
                                <p:cTn id="8" presetID="10" presetClass="entr" presetSubtype="0" fill="hold" grpId="0" nodeType="withEffect">
                                  <p:stCondLst>
                                    <p:cond delay="0"/>
                                  </p:stCondLst>
                                  <p:iterate type="wd">
                                    <p:tmPct val="10000"/>
                                  </p:iterate>
                                  <p:childTnLst>
                                    <p:set>
                                      <p:cBhvr>
                                        <p:cTn id="9" dur="1" fill="hold">
                                          <p:stCondLst>
                                            <p:cond delay="0"/>
                                          </p:stCondLst>
                                        </p:cTn>
                                        <p:tgtEl>
                                          <p:spTgt spid="48130">
                                            <p:txEl>
                                              <p:pRg st="0" end="0"/>
                                            </p:txEl>
                                          </p:spTgt>
                                        </p:tgtEl>
                                        <p:attrNameLst>
                                          <p:attrName>style.visibility</p:attrName>
                                        </p:attrNameLst>
                                      </p:cBhvr>
                                      <p:to>
                                        <p:strVal val="visible"/>
                                      </p:to>
                                    </p:set>
                                    <p:animEffect transition="in" filter="fade">
                                      <p:cBhvr>
                                        <p:cTn id="10" dur="2000"/>
                                        <p:tgtEl>
                                          <p:spTgt spid="481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build="allAtOnce"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7" name="Picture 5" descr="PDVD_161"/>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9154" name="Text Box 2"/>
          <p:cNvSpPr txBox="1">
            <a:spLocks noChangeAspect="1" noChangeArrowheads="1"/>
          </p:cNvSpPr>
          <p:nvPr/>
        </p:nvSpPr>
        <p:spPr bwMode="auto">
          <a:xfrm>
            <a:off x="0" y="5181600"/>
            <a:ext cx="9144000" cy="16764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lIns="274320" anchor="ctr" anchorCtr="1"/>
          <a:lstStyle/>
          <a:p>
            <a:pPr algn="l"/>
            <a:r>
              <a:rPr lang="en-US" sz="2000">
                <a:solidFill>
                  <a:srgbClr val="FFFFCC"/>
                </a:solidFill>
              </a:rPr>
              <a:t>The end is nearing. . . The painful end. The nails are hammered into His hands and legs, bringing forth fresh waves of pain and blood pouring out.  </a:t>
            </a:r>
            <a:br>
              <a:rPr lang="en-US" sz="2000">
                <a:solidFill>
                  <a:srgbClr val="FFFFCC"/>
                </a:solidFill>
              </a:rPr>
            </a:br>
            <a:r>
              <a:rPr lang="en-US" sz="2000">
                <a:solidFill>
                  <a:srgbClr val="FFFFCC"/>
                </a:solidFill>
              </a:rPr>
              <a:t>His whole body is now a mass of flesh racked by pain. But He is still clear </a:t>
            </a:r>
            <a:br>
              <a:rPr lang="en-US" sz="2000">
                <a:solidFill>
                  <a:srgbClr val="FFFFCC"/>
                </a:solidFill>
              </a:rPr>
            </a:br>
            <a:r>
              <a:rPr lang="en-US" sz="2000">
                <a:solidFill>
                  <a:srgbClr val="FFFFCC"/>
                </a:solidFill>
              </a:rPr>
              <a:t>in His thinking: “Father, forgive them, they know not what they do.”</a:t>
            </a:r>
          </a:p>
        </p:txBody>
      </p:sp>
      <p:sp>
        <p:nvSpPr>
          <p:cNvPr id="49155" name="Text Box 3"/>
          <p:cNvSpPr txBox="1">
            <a:spLocks noChangeAspect="1" noChangeArrowheads="1"/>
          </p:cNvSpPr>
          <p:nvPr/>
        </p:nvSpPr>
        <p:spPr bwMode="auto">
          <a:xfrm>
            <a:off x="6019800" y="0"/>
            <a:ext cx="3124200" cy="7620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anchor="ctr" anchorCtr="1"/>
          <a:lstStyle/>
          <a:p>
            <a:pPr algn="r"/>
            <a:r>
              <a:rPr lang="en-US" sz="2000">
                <a:solidFill>
                  <a:srgbClr val="FFFFCC"/>
                </a:solidFill>
              </a:rPr>
              <a:t>11</a:t>
            </a:r>
            <a:r>
              <a:rPr lang="en-US" sz="2000" baseline="30000">
                <a:solidFill>
                  <a:srgbClr val="FFFFCC"/>
                </a:solidFill>
              </a:rPr>
              <a:t>th</a:t>
            </a:r>
            <a:r>
              <a:rPr lang="en-US" sz="2000">
                <a:solidFill>
                  <a:srgbClr val="FFFFCC"/>
                </a:solidFill>
              </a:rPr>
              <a:t> Station: Jesus is nailed to the Cross</a:t>
            </a:r>
          </a:p>
        </p:txBody>
      </p:sp>
    </p:spTree>
  </p:cSld>
  <p:clrMapOvr>
    <a:masterClrMapping/>
  </p:clrMapOvr>
  <p:transition spd="slow" advTm="3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9157"/>
                                        </p:tgtEl>
                                        <p:attrNameLst>
                                          <p:attrName>style.visibility</p:attrName>
                                        </p:attrNameLst>
                                      </p:cBhvr>
                                      <p:to>
                                        <p:strVal val="visible"/>
                                      </p:to>
                                    </p:set>
                                    <p:animEffect transition="in" filter="fade">
                                      <p:cBhvr>
                                        <p:cTn id="7" dur="2000"/>
                                        <p:tgtEl>
                                          <p:spTgt spid="4915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9155"/>
                                        </p:tgtEl>
                                        <p:attrNameLst>
                                          <p:attrName>style.visibility</p:attrName>
                                        </p:attrNameLst>
                                      </p:cBhvr>
                                      <p:to>
                                        <p:strVal val="visible"/>
                                      </p:to>
                                    </p:set>
                                    <p:animEffect transition="in" filter="fade">
                                      <p:cBhvr>
                                        <p:cTn id="10" dur="2000"/>
                                        <p:tgtEl>
                                          <p:spTgt spid="49155"/>
                                        </p:tgtEl>
                                      </p:cBhvr>
                                    </p:animEffect>
                                  </p:childTnLst>
                                </p:cTn>
                              </p:par>
                            </p:childTnLst>
                          </p:cTn>
                        </p:par>
                        <p:par>
                          <p:cTn id="11" fill="hold">
                            <p:stCondLst>
                              <p:cond delay="2000"/>
                            </p:stCondLst>
                            <p:childTnLst>
                              <p:par>
                                <p:cTn id="12" presetID="10" presetClass="entr" presetSubtype="0" fill="hold" grpId="0" nodeType="afterEffect">
                                  <p:stCondLst>
                                    <p:cond delay="0"/>
                                  </p:stCondLst>
                                  <p:iterate type="wd">
                                    <p:tmPct val="10000"/>
                                  </p:iterate>
                                  <p:childTnLst>
                                    <p:set>
                                      <p:cBhvr>
                                        <p:cTn id="13" dur="1" fill="hold">
                                          <p:stCondLst>
                                            <p:cond delay="0"/>
                                          </p:stCondLst>
                                        </p:cTn>
                                        <p:tgtEl>
                                          <p:spTgt spid="49154">
                                            <p:bg/>
                                          </p:spTgt>
                                        </p:tgtEl>
                                        <p:attrNameLst>
                                          <p:attrName>style.visibility</p:attrName>
                                        </p:attrNameLst>
                                      </p:cBhvr>
                                      <p:to>
                                        <p:strVal val="visible"/>
                                      </p:to>
                                    </p:set>
                                    <p:animEffect transition="in" filter="fade">
                                      <p:cBhvr>
                                        <p:cTn id="14" dur="2000"/>
                                        <p:tgtEl>
                                          <p:spTgt spid="49154">
                                            <p:bg/>
                                          </p:spTgt>
                                        </p:tgtEl>
                                      </p:cBhvr>
                                    </p:animEffect>
                                  </p:childTnLst>
                                </p:cTn>
                              </p:par>
                              <p:par>
                                <p:cTn id="15" presetID="10" presetClass="entr" presetSubtype="0" fill="hold" grpId="0" nodeType="withEffect">
                                  <p:stCondLst>
                                    <p:cond delay="0"/>
                                  </p:stCondLst>
                                  <p:iterate type="wd">
                                    <p:tmPct val="10000"/>
                                  </p:iterate>
                                  <p:childTnLst>
                                    <p:set>
                                      <p:cBhvr>
                                        <p:cTn id="16" dur="1" fill="hold">
                                          <p:stCondLst>
                                            <p:cond delay="0"/>
                                          </p:stCondLst>
                                        </p:cTn>
                                        <p:tgtEl>
                                          <p:spTgt spid="49154">
                                            <p:txEl>
                                              <p:pRg st="0" end="0"/>
                                            </p:txEl>
                                          </p:spTgt>
                                        </p:tgtEl>
                                        <p:attrNameLst>
                                          <p:attrName>style.visibility</p:attrName>
                                        </p:attrNameLst>
                                      </p:cBhvr>
                                      <p:to>
                                        <p:strVal val="visible"/>
                                      </p:to>
                                    </p:set>
                                    <p:animEffect transition="in" filter="fade">
                                      <p:cBhvr>
                                        <p:cTn id="17" dur="2000"/>
                                        <p:tgtEl>
                                          <p:spTgt spid="491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uiExpand="1" build="allAtOnce" animBg="1"/>
      <p:bldP spid="4915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Stn11"/>
          <p:cNvPicPr>
            <a:picLocks noChangeAspect="1" noChangeArrowheads="1"/>
          </p:cNvPicPr>
          <p:nvPr/>
        </p:nvPicPr>
        <p:blipFill>
          <a:blip r:embed="rId2" cstate="print"/>
          <a:srcRect/>
          <a:stretch>
            <a:fillRect/>
          </a:stretch>
        </p:blipFill>
        <p:spPr bwMode="auto">
          <a:xfrm>
            <a:off x="0" y="0"/>
            <a:ext cx="9144000" cy="6096000"/>
          </a:xfrm>
          <a:prstGeom prst="rect">
            <a:avLst/>
          </a:prstGeom>
          <a:noFill/>
        </p:spPr>
      </p:pic>
      <p:sp>
        <p:nvSpPr>
          <p:cNvPr id="50179" name="Text Box 3"/>
          <p:cNvSpPr txBox="1">
            <a:spLocks noChangeAspect="1" noChangeArrowheads="1"/>
          </p:cNvSpPr>
          <p:nvPr/>
        </p:nvSpPr>
        <p:spPr bwMode="auto">
          <a:xfrm>
            <a:off x="0" y="5181600"/>
            <a:ext cx="9144000" cy="1676400"/>
          </a:xfrm>
          <a:prstGeom prst="rect">
            <a:avLst/>
          </a:prstGeom>
          <a:gradFill rotWithShape="1">
            <a:gsLst>
              <a:gs pos="0">
                <a:srgbClr val="800000"/>
              </a:gs>
              <a:gs pos="100000">
                <a:srgbClr val="800000">
                  <a:gamma/>
                  <a:shade val="46275"/>
                  <a:invGamma/>
                </a:srgbClr>
              </a:gs>
            </a:gsLst>
            <a:lin ang="5400000" scaled="1"/>
          </a:gradFill>
          <a:ln w="9525">
            <a:noFill/>
            <a:miter lim="800000"/>
            <a:headEnd/>
            <a:tailEnd/>
          </a:ln>
          <a:effectLst/>
        </p:spPr>
        <p:txBody>
          <a:bodyPr lIns="274320" anchor="ctr" anchorCtr="1"/>
          <a:lstStyle/>
          <a:p>
            <a:pPr algn="l"/>
            <a:r>
              <a:rPr lang="en-US" sz="2000">
                <a:solidFill>
                  <a:srgbClr val="FFFFCC"/>
                </a:solidFill>
              </a:rPr>
              <a:t>We are moved by Jesus’ pain. He asks us to look around us and be moved by those who scavenge in dustbins for food, for those whose children will die for want of medical aid, for those who are struggling to find their dignity as human beings. He challenges us to do something to alleviate pain and suffering in the world around us.</a:t>
            </a:r>
          </a:p>
        </p:txBody>
      </p:sp>
      <p:sp>
        <p:nvSpPr>
          <p:cNvPr id="50180" name="Text Box 4"/>
          <p:cNvSpPr txBox="1">
            <a:spLocks noChangeAspect="1" noChangeArrowheads="1"/>
          </p:cNvSpPr>
          <p:nvPr/>
        </p:nvSpPr>
        <p:spPr bwMode="auto">
          <a:xfrm>
            <a:off x="6324600" y="0"/>
            <a:ext cx="2819400" cy="762000"/>
          </a:xfrm>
          <a:prstGeom prst="rect">
            <a:avLst/>
          </a:prstGeom>
          <a:gradFill rotWithShape="1">
            <a:gsLst>
              <a:gs pos="0">
                <a:srgbClr val="800000"/>
              </a:gs>
              <a:gs pos="100000">
                <a:srgbClr val="800000">
                  <a:gamma/>
                  <a:shade val="46275"/>
                  <a:invGamma/>
                </a:srgbClr>
              </a:gs>
            </a:gsLst>
            <a:lin ang="5400000" scaled="1"/>
          </a:gradFill>
          <a:ln w="9525">
            <a:noFill/>
            <a:miter lim="800000"/>
            <a:headEnd/>
            <a:tailEnd/>
          </a:ln>
          <a:effectLst/>
        </p:spPr>
        <p:txBody>
          <a:bodyPr anchor="ctr" anchorCtr="1"/>
          <a:lstStyle/>
          <a:p>
            <a:pPr algn="r"/>
            <a:r>
              <a:rPr lang="en-US" sz="2000">
                <a:solidFill>
                  <a:srgbClr val="FFFFCC"/>
                </a:solidFill>
              </a:rPr>
              <a:t>11</a:t>
            </a:r>
            <a:r>
              <a:rPr lang="en-US" sz="2000" baseline="30000">
                <a:solidFill>
                  <a:srgbClr val="FFFFCC"/>
                </a:solidFill>
              </a:rPr>
              <a:t>th</a:t>
            </a:r>
            <a:r>
              <a:rPr lang="en-US" sz="2000">
                <a:solidFill>
                  <a:srgbClr val="FFFFCC"/>
                </a:solidFill>
              </a:rPr>
              <a:t> Station: Jesus is nailed to the Cross</a:t>
            </a:r>
          </a:p>
        </p:txBody>
      </p:sp>
    </p:spTree>
  </p:cSld>
  <p:clrMapOvr>
    <a:masterClrMapping/>
  </p:clrMapOvr>
  <p:transition spd="slow" advTm="3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178"/>
                                        </p:tgtEl>
                                        <p:attrNameLst>
                                          <p:attrName>style.visibility</p:attrName>
                                        </p:attrNameLst>
                                      </p:cBhvr>
                                      <p:to>
                                        <p:strVal val="visible"/>
                                      </p:to>
                                    </p:set>
                                    <p:animEffect transition="in" filter="fade">
                                      <p:cBhvr>
                                        <p:cTn id="7" dur="2000"/>
                                        <p:tgtEl>
                                          <p:spTgt spid="5017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0180"/>
                                        </p:tgtEl>
                                        <p:attrNameLst>
                                          <p:attrName>style.visibility</p:attrName>
                                        </p:attrNameLst>
                                      </p:cBhvr>
                                      <p:to>
                                        <p:strVal val="visible"/>
                                      </p:to>
                                    </p:set>
                                    <p:animEffect transition="in" filter="fade">
                                      <p:cBhvr>
                                        <p:cTn id="10" dur="1000"/>
                                        <p:tgtEl>
                                          <p:spTgt spid="50180"/>
                                        </p:tgtEl>
                                      </p:cBhvr>
                                    </p:animEffect>
                                  </p:childTnLst>
                                </p:cTn>
                              </p:par>
                            </p:childTnLst>
                          </p:cTn>
                        </p:par>
                        <p:par>
                          <p:cTn id="11" fill="hold">
                            <p:stCondLst>
                              <p:cond delay="2000"/>
                            </p:stCondLst>
                            <p:childTnLst>
                              <p:par>
                                <p:cTn id="12" presetID="10" presetClass="entr" presetSubtype="0" fill="hold" grpId="0" nodeType="afterEffect">
                                  <p:stCondLst>
                                    <p:cond delay="0"/>
                                  </p:stCondLst>
                                  <p:iterate type="wd">
                                    <p:tmPct val="10000"/>
                                  </p:iterate>
                                  <p:childTnLst>
                                    <p:set>
                                      <p:cBhvr>
                                        <p:cTn id="13" dur="1" fill="hold">
                                          <p:stCondLst>
                                            <p:cond delay="0"/>
                                          </p:stCondLst>
                                        </p:cTn>
                                        <p:tgtEl>
                                          <p:spTgt spid="50179">
                                            <p:bg/>
                                          </p:spTgt>
                                        </p:tgtEl>
                                        <p:attrNameLst>
                                          <p:attrName>style.visibility</p:attrName>
                                        </p:attrNameLst>
                                      </p:cBhvr>
                                      <p:to>
                                        <p:strVal val="visible"/>
                                      </p:to>
                                    </p:set>
                                    <p:animEffect transition="in" filter="fade">
                                      <p:cBhvr>
                                        <p:cTn id="14" dur="2000"/>
                                        <p:tgtEl>
                                          <p:spTgt spid="50179">
                                            <p:bg/>
                                          </p:spTgt>
                                        </p:tgtEl>
                                      </p:cBhvr>
                                    </p:animEffect>
                                  </p:childTnLst>
                                </p:cTn>
                              </p:par>
                              <p:par>
                                <p:cTn id="15" presetID="10" presetClass="entr" presetSubtype="0" fill="hold" grpId="0" nodeType="withEffect">
                                  <p:stCondLst>
                                    <p:cond delay="0"/>
                                  </p:stCondLst>
                                  <p:iterate type="wd">
                                    <p:tmPct val="10000"/>
                                  </p:iterate>
                                  <p:childTnLst>
                                    <p:set>
                                      <p:cBhvr>
                                        <p:cTn id="16" dur="1" fill="hold">
                                          <p:stCondLst>
                                            <p:cond delay="0"/>
                                          </p:stCondLst>
                                        </p:cTn>
                                        <p:tgtEl>
                                          <p:spTgt spid="50179">
                                            <p:txEl>
                                              <p:pRg st="0" end="0"/>
                                            </p:txEl>
                                          </p:spTgt>
                                        </p:tgtEl>
                                        <p:attrNameLst>
                                          <p:attrName>style.visibility</p:attrName>
                                        </p:attrNameLst>
                                      </p:cBhvr>
                                      <p:to>
                                        <p:strVal val="visible"/>
                                      </p:to>
                                    </p:set>
                                    <p:animEffect transition="in" filter="fade">
                                      <p:cBhvr>
                                        <p:cTn id="17" dur="2000"/>
                                        <p:tgtEl>
                                          <p:spTgt spid="501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uiExpand="1" build="allAtOnce" animBg="1"/>
      <p:bldP spid="5018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5" name="Picture 5" descr="Stn12A"/>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1203" name="Text Box 3"/>
          <p:cNvSpPr txBox="1">
            <a:spLocks noChangeAspect="1" noChangeArrowheads="1"/>
          </p:cNvSpPr>
          <p:nvPr/>
        </p:nvSpPr>
        <p:spPr bwMode="auto">
          <a:xfrm>
            <a:off x="0" y="5334000"/>
            <a:ext cx="9144000" cy="1524000"/>
          </a:xfrm>
          <a:prstGeom prst="rect">
            <a:avLst/>
          </a:prstGeom>
          <a:gradFill rotWithShape="1">
            <a:gsLst>
              <a:gs pos="0">
                <a:srgbClr val="003366"/>
              </a:gs>
              <a:gs pos="100000">
                <a:srgbClr val="003366">
                  <a:gamma/>
                  <a:shade val="46275"/>
                  <a:invGamma/>
                </a:srgbClr>
              </a:gs>
            </a:gsLst>
            <a:lin ang="5400000" scaled="1"/>
          </a:gradFill>
          <a:ln w="9525">
            <a:noFill/>
            <a:miter lim="800000"/>
            <a:headEnd/>
            <a:tailEnd/>
          </a:ln>
          <a:effectLst/>
        </p:spPr>
        <p:txBody>
          <a:bodyPr lIns="274320" rIns="182880" anchor="ctr" anchorCtr="1"/>
          <a:lstStyle/>
          <a:p>
            <a:pPr algn="l"/>
            <a:r>
              <a:rPr lang="en-US" sz="2000">
                <a:solidFill>
                  <a:srgbClr val="FFFFCC"/>
                </a:solidFill>
              </a:rPr>
              <a:t>The hour has come! Jesus dies on the Cross. For the onlookers, it is the end of the drama. It is actually the TRANSITION: death is no longer victorious over mankind. We are no more shackled by original sin. </a:t>
            </a:r>
            <a:br>
              <a:rPr lang="en-US" sz="2000">
                <a:solidFill>
                  <a:srgbClr val="FFFFCC"/>
                </a:solidFill>
              </a:rPr>
            </a:br>
            <a:r>
              <a:rPr lang="en-US" sz="2000">
                <a:solidFill>
                  <a:srgbClr val="FFFFCC"/>
                </a:solidFill>
              </a:rPr>
              <a:t>Jesus is our BRIDGE to the Father and to life eternal.</a:t>
            </a:r>
          </a:p>
        </p:txBody>
      </p:sp>
      <p:sp>
        <p:nvSpPr>
          <p:cNvPr id="51204" name="Text Box 4"/>
          <p:cNvSpPr txBox="1">
            <a:spLocks noChangeAspect="1" noChangeArrowheads="1"/>
          </p:cNvSpPr>
          <p:nvPr/>
        </p:nvSpPr>
        <p:spPr bwMode="auto">
          <a:xfrm>
            <a:off x="4800600" y="0"/>
            <a:ext cx="4343400" cy="533400"/>
          </a:xfrm>
          <a:prstGeom prst="rect">
            <a:avLst/>
          </a:prstGeom>
          <a:gradFill rotWithShape="1">
            <a:gsLst>
              <a:gs pos="0">
                <a:srgbClr val="003366"/>
              </a:gs>
              <a:gs pos="100000">
                <a:srgbClr val="003366">
                  <a:gamma/>
                  <a:shade val="46275"/>
                  <a:invGamma/>
                </a:srgbClr>
              </a:gs>
            </a:gsLst>
            <a:lin ang="5400000" scaled="1"/>
          </a:gradFill>
          <a:ln w="9525">
            <a:noFill/>
            <a:miter lim="800000"/>
            <a:headEnd/>
            <a:tailEnd/>
          </a:ln>
          <a:effectLst/>
        </p:spPr>
        <p:txBody>
          <a:bodyPr anchor="ctr" anchorCtr="1"/>
          <a:lstStyle/>
          <a:p>
            <a:pPr algn="l"/>
            <a:r>
              <a:rPr lang="en-US" sz="2000">
                <a:solidFill>
                  <a:srgbClr val="FFFFCC"/>
                </a:solidFill>
              </a:rPr>
              <a:t>12</a:t>
            </a:r>
            <a:r>
              <a:rPr lang="en-US" sz="2000" baseline="30000">
                <a:solidFill>
                  <a:srgbClr val="FFFFCC"/>
                </a:solidFill>
              </a:rPr>
              <a:t>th</a:t>
            </a:r>
            <a:r>
              <a:rPr lang="en-US" sz="2000">
                <a:solidFill>
                  <a:srgbClr val="FFFFCC"/>
                </a:solidFill>
              </a:rPr>
              <a:t> Station: Jesus dies on the Cross</a:t>
            </a:r>
          </a:p>
        </p:txBody>
      </p:sp>
    </p:spTree>
  </p:cSld>
  <p:clrMapOvr>
    <a:masterClrMapping/>
  </p:clrMapOvr>
  <p:transition spd="slow" advTm="3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1205"/>
                                        </p:tgtEl>
                                        <p:attrNameLst>
                                          <p:attrName>style.visibility</p:attrName>
                                        </p:attrNameLst>
                                      </p:cBhvr>
                                      <p:to>
                                        <p:strVal val="visible"/>
                                      </p:to>
                                    </p:set>
                                    <p:animEffect transition="in" filter="fade">
                                      <p:cBhvr>
                                        <p:cTn id="7" dur="2000"/>
                                        <p:tgtEl>
                                          <p:spTgt spid="5120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204"/>
                                        </p:tgtEl>
                                        <p:attrNameLst>
                                          <p:attrName>style.visibility</p:attrName>
                                        </p:attrNameLst>
                                      </p:cBhvr>
                                      <p:to>
                                        <p:strVal val="visible"/>
                                      </p:to>
                                    </p:set>
                                    <p:animEffect transition="in" filter="fade">
                                      <p:cBhvr>
                                        <p:cTn id="10" dur="2000"/>
                                        <p:tgtEl>
                                          <p:spTgt spid="51204"/>
                                        </p:tgtEl>
                                      </p:cBhvr>
                                    </p:animEffect>
                                  </p:childTnLst>
                                </p:cTn>
                              </p:par>
                            </p:childTnLst>
                          </p:cTn>
                        </p:par>
                        <p:par>
                          <p:cTn id="11" fill="hold">
                            <p:stCondLst>
                              <p:cond delay="2000"/>
                            </p:stCondLst>
                            <p:childTnLst>
                              <p:par>
                                <p:cTn id="12" presetID="10" presetClass="entr" presetSubtype="0" fill="hold" grpId="0" nodeType="afterEffect">
                                  <p:stCondLst>
                                    <p:cond delay="0"/>
                                  </p:stCondLst>
                                  <p:iterate type="wd">
                                    <p:tmPct val="10000"/>
                                  </p:iterate>
                                  <p:childTnLst>
                                    <p:set>
                                      <p:cBhvr>
                                        <p:cTn id="13" dur="1" fill="hold">
                                          <p:stCondLst>
                                            <p:cond delay="0"/>
                                          </p:stCondLst>
                                        </p:cTn>
                                        <p:tgtEl>
                                          <p:spTgt spid="51203">
                                            <p:bg/>
                                          </p:spTgt>
                                        </p:tgtEl>
                                        <p:attrNameLst>
                                          <p:attrName>style.visibility</p:attrName>
                                        </p:attrNameLst>
                                      </p:cBhvr>
                                      <p:to>
                                        <p:strVal val="visible"/>
                                      </p:to>
                                    </p:set>
                                    <p:animEffect transition="in" filter="fade">
                                      <p:cBhvr>
                                        <p:cTn id="14" dur="2000"/>
                                        <p:tgtEl>
                                          <p:spTgt spid="51203">
                                            <p:bg/>
                                          </p:spTgt>
                                        </p:tgtEl>
                                      </p:cBhvr>
                                    </p:animEffect>
                                  </p:childTnLst>
                                </p:cTn>
                              </p:par>
                              <p:par>
                                <p:cTn id="15" presetID="10" presetClass="entr" presetSubtype="0" fill="hold" grpId="0" nodeType="withEffect">
                                  <p:stCondLst>
                                    <p:cond delay="0"/>
                                  </p:stCondLst>
                                  <p:iterate type="wd">
                                    <p:tmPct val="10000"/>
                                  </p:iterate>
                                  <p:childTnLst>
                                    <p:set>
                                      <p:cBhvr>
                                        <p:cTn id="16" dur="1" fill="hold">
                                          <p:stCondLst>
                                            <p:cond delay="0"/>
                                          </p:stCondLst>
                                        </p:cTn>
                                        <p:tgtEl>
                                          <p:spTgt spid="51203">
                                            <p:txEl>
                                              <p:pRg st="0" end="0"/>
                                            </p:txEl>
                                          </p:spTgt>
                                        </p:tgtEl>
                                        <p:attrNameLst>
                                          <p:attrName>style.visibility</p:attrName>
                                        </p:attrNameLst>
                                      </p:cBhvr>
                                      <p:to>
                                        <p:strVal val="visible"/>
                                      </p:to>
                                    </p:set>
                                    <p:animEffect transition="in" filter="fade">
                                      <p:cBhvr>
                                        <p:cTn id="17" dur="2000"/>
                                        <p:tgtEl>
                                          <p:spTgt spid="512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uiExpand="1" build="allAtOnce" animBg="1"/>
      <p:bldP spid="5120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9" name="Picture 5" descr="Stn12"/>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2227" name="Text Box 3"/>
          <p:cNvSpPr txBox="1">
            <a:spLocks noChangeAspect="1" noChangeArrowheads="1"/>
          </p:cNvSpPr>
          <p:nvPr/>
        </p:nvSpPr>
        <p:spPr bwMode="auto">
          <a:xfrm>
            <a:off x="0" y="5334000"/>
            <a:ext cx="9144000" cy="1524000"/>
          </a:xfrm>
          <a:prstGeom prst="rect">
            <a:avLst/>
          </a:prstGeom>
          <a:gradFill rotWithShape="1">
            <a:gsLst>
              <a:gs pos="0">
                <a:srgbClr val="003366"/>
              </a:gs>
              <a:gs pos="100000">
                <a:srgbClr val="003366">
                  <a:gamma/>
                  <a:shade val="46275"/>
                  <a:invGamma/>
                </a:srgbClr>
              </a:gs>
            </a:gsLst>
            <a:lin ang="5400000" scaled="1"/>
          </a:gradFill>
          <a:ln w="9525">
            <a:noFill/>
            <a:miter lim="800000"/>
            <a:headEnd/>
            <a:tailEnd/>
          </a:ln>
          <a:effectLst/>
        </p:spPr>
        <p:txBody>
          <a:bodyPr lIns="274320" anchor="ctr" anchorCtr="1"/>
          <a:lstStyle/>
          <a:p>
            <a:pPr algn="l"/>
            <a:r>
              <a:rPr lang="en-US" sz="2000" dirty="0">
                <a:solidFill>
                  <a:srgbClr val="FFFFCC"/>
                </a:solidFill>
              </a:rPr>
              <a:t>We see death staring us in the face each day, as </a:t>
            </a:r>
            <a:r>
              <a:rPr lang="en-US" sz="2000" dirty="0" smtClean="0">
                <a:solidFill>
                  <a:srgbClr val="FFFFCC"/>
                </a:solidFill>
              </a:rPr>
              <a:t>illness, terrorism </a:t>
            </a:r>
            <a:r>
              <a:rPr lang="en-US" sz="2000" dirty="0">
                <a:solidFill>
                  <a:srgbClr val="FFFFCC"/>
                </a:solidFill>
              </a:rPr>
              <a:t>and accidents are commonplace. Each day, we are faced with situations in which the hand of God protects us. We are often too busy to notice that hand. Let us pray for the grace to recognize God’s guiding and protecting hand in our lives.</a:t>
            </a:r>
          </a:p>
        </p:txBody>
      </p:sp>
      <p:sp>
        <p:nvSpPr>
          <p:cNvPr id="52228" name="Text Box 4"/>
          <p:cNvSpPr txBox="1">
            <a:spLocks noChangeAspect="1" noChangeArrowheads="1"/>
          </p:cNvSpPr>
          <p:nvPr/>
        </p:nvSpPr>
        <p:spPr bwMode="auto">
          <a:xfrm>
            <a:off x="4800600" y="0"/>
            <a:ext cx="4343400" cy="533400"/>
          </a:xfrm>
          <a:prstGeom prst="rect">
            <a:avLst/>
          </a:prstGeom>
          <a:gradFill rotWithShape="1">
            <a:gsLst>
              <a:gs pos="0">
                <a:srgbClr val="003366"/>
              </a:gs>
              <a:gs pos="100000">
                <a:srgbClr val="003366">
                  <a:gamma/>
                  <a:shade val="46275"/>
                  <a:invGamma/>
                </a:srgbClr>
              </a:gs>
            </a:gsLst>
            <a:lin ang="5400000" scaled="1"/>
          </a:gradFill>
          <a:ln w="9525">
            <a:noFill/>
            <a:miter lim="800000"/>
            <a:headEnd/>
            <a:tailEnd/>
          </a:ln>
          <a:effectLst/>
        </p:spPr>
        <p:txBody>
          <a:bodyPr anchor="ctr" anchorCtr="1"/>
          <a:lstStyle/>
          <a:p>
            <a:pPr algn="l"/>
            <a:r>
              <a:rPr lang="en-US" sz="2000">
                <a:solidFill>
                  <a:srgbClr val="FFFFCC"/>
                </a:solidFill>
              </a:rPr>
              <a:t>12</a:t>
            </a:r>
            <a:r>
              <a:rPr lang="en-US" sz="2000" baseline="30000">
                <a:solidFill>
                  <a:srgbClr val="FFFFCC"/>
                </a:solidFill>
              </a:rPr>
              <a:t>th</a:t>
            </a:r>
            <a:r>
              <a:rPr lang="en-US" sz="2000">
                <a:solidFill>
                  <a:srgbClr val="FFFFCC"/>
                </a:solidFill>
              </a:rPr>
              <a:t> Station: Jesus dies on the Cross</a:t>
            </a:r>
          </a:p>
        </p:txBody>
      </p:sp>
    </p:spTree>
  </p:cSld>
  <p:clrMapOvr>
    <a:masterClrMapping/>
  </p:clrMapOvr>
  <p:transition spd="slow" advTm="3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229"/>
                                        </p:tgtEl>
                                        <p:attrNameLst>
                                          <p:attrName>style.visibility</p:attrName>
                                        </p:attrNameLst>
                                      </p:cBhvr>
                                      <p:to>
                                        <p:strVal val="visible"/>
                                      </p:to>
                                    </p:set>
                                    <p:animEffect transition="in" filter="fade">
                                      <p:cBhvr>
                                        <p:cTn id="7" dur="2000"/>
                                        <p:tgtEl>
                                          <p:spTgt spid="522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228"/>
                                        </p:tgtEl>
                                        <p:attrNameLst>
                                          <p:attrName>style.visibility</p:attrName>
                                        </p:attrNameLst>
                                      </p:cBhvr>
                                      <p:to>
                                        <p:strVal val="visible"/>
                                      </p:to>
                                    </p:set>
                                    <p:animEffect transition="in" filter="fade">
                                      <p:cBhvr>
                                        <p:cTn id="10" dur="1000"/>
                                        <p:tgtEl>
                                          <p:spTgt spid="52228"/>
                                        </p:tgtEl>
                                      </p:cBhvr>
                                    </p:animEffect>
                                  </p:childTnLst>
                                </p:cTn>
                              </p:par>
                            </p:childTnLst>
                          </p:cTn>
                        </p:par>
                        <p:par>
                          <p:cTn id="11" fill="hold">
                            <p:stCondLst>
                              <p:cond delay="2000"/>
                            </p:stCondLst>
                            <p:childTnLst>
                              <p:par>
                                <p:cTn id="12" presetID="10" presetClass="entr" presetSubtype="0" fill="hold" grpId="0" nodeType="afterEffect">
                                  <p:stCondLst>
                                    <p:cond delay="0"/>
                                  </p:stCondLst>
                                  <p:iterate type="wd">
                                    <p:tmPct val="10000"/>
                                  </p:iterate>
                                  <p:childTnLst>
                                    <p:set>
                                      <p:cBhvr>
                                        <p:cTn id="13" dur="1" fill="hold">
                                          <p:stCondLst>
                                            <p:cond delay="0"/>
                                          </p:stCondLst>
                                        </p:cTn>
                                        <p:tgtEl>
                                          <p:spTgt spid="52227">
                                            <p:bg/>
                                          </p:spTgt>
                                        </p:tgtEl>
                                        <p:attrNameLst>
                                          <p:attrName>style.visibility</p:attrName>
                                        </p:attrNameLst>
                                      </p:cBhvr>
                                      <p:to>
                                        <p:strVal val="visible"/>
                                      </p:to>
                                    </p:set>
                                    <p:animEffect transition="in" filter="fade">
                                      <p:cBhvr>
                                        <p:cTn id="14" dur="2000"/>
                                        <p:tgtEl>
                                          <p:spTgt spid="52227">
                                            <p:bg/>
                                          </p:spTgt>
                                        </p:tgtEl>
                                      </p:cBhvr>
                                    </p:animEffect>
                                  </p:childTnLst>
                                </p:cTn>
                              </p:par>
                              <p:par>
                                <p:cTn id="15" presetID="10" presetClass="entr" presetSubtype="0" fill="hold" grpId="0" nodeType="withEffect">
                                  <p:stCondLst>
                                    <p:cond delay="0"/>
                                  </p:stCondLst>
                                  <p:iterate type="wd">
                                    <p:tmPct val="10000"/>
                                  </p:iterate>
                                  <p:childTnLst>
                                    <p:set>
                                      <p:cBhvr>
                                        <p:cTn id="16" dur="1" fill="hold">
                                          <p:stCondLst>
                                            <p:cond delay="0"/>
                                          </p:stCondLst>
                                        </p:cTn>
                                        <p:tgtEl>
                                          <p:spTgt spid="52227">
                                            <p:txEl>
                                              <p:pRg st="0" end="0"/>
                                            </p:txEl>
                                          </p:spTgt>
                                        </p:tgtEl>
                                        <p:attrNameLst>
                                          <p:attrName>style.visibility</p:attrName>
                                        </p:attrNameLst>
                                      </p:cBhvr>
                                      <p:to>
                                        <p:strVal val="visible"/>
                                      </p:to>
                                    </p:set>
                                    <p:animEffect transition="in" filter="fade">
                                      <p:cBhvr>
                                        <p:cTn id="17" dur="2000"/>
                                        <p:tgtEl>
                                          <p:spTgt spid="522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uiExpand="1" build="allAtOnce" animBg="1"/>
      <p:bldP spid="522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3" name="Picture 5" descr="Stn13"/>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3251" name="Text Box 3"/>
          <p:cNvSpPr txBox="1">
            <a:spLocks noChangeAspect="1" noChangeArrowheads="1"/>
          </p:cNvSpPr>
          <p:nvPr/>
        </p:nvSpPr>
        <p:spPr bwMode="auto">
          <a:xfrm>
            <a:off x="0" y="5791200"/>
            <a:ext cx="9144000" cy="1066800"/>
          </a:xfrm>
          <a:prstGeom prst="rect">
            <a:avLst/>
          </a:prstGeom>
          <a:gradFill rotWithShape="1">
            <a:gsLst>
              <a:gs pos="0">
                <a:srgbClr val="333300"/>
              </a:gs>
              <a:gs pos="100000">
                <a:srgbClr val="333300">
                  <a:gamma/>
                  <a:shade val="46275"/>
                  <a:invGamma/>
                </a:srgbClr>
              </a:gs>
            </a:gsLst>
            <a:lin ang="5400000" scaled="1"/>
          </a:gradFill>
          <a:ln w="9525">
            <a:noFill/>
            <a:miter lim="800000"/>
            <a:headEnd/>
            <a:tailEnd/>
          </a:ln>
          <a:effectLst/>
        </p:spPr>
        <p:txBody>
          <a:bodyPr lIns="274320" anchor="ctr" anchorCtr="1"/>
          <a:lstStyle/>
          <a:p>
            <a:pPr algn="l"/>
            <a:r>
              <a:rPr lang="en-US" sz="2000">
                <a:solidFill>
                  <a:srgbClr val="FFFFCC"/>
                </a:solidFill>
              </a:rPr>
              <a:t>The lifeless body of Jesus is brought down from the Cross. His mother receives her son. She is playing back all she has been pondering over the years since his conception. </a:t>
            </a:r>
          </a:p>
        </p:txBody>
      </p:sp>
      <p:sp>
        <p:nvSpPr>
          <p:cNvPr id="53252" name="Text Box 4"/>
          <p:cNvSpPr txBox="1">
            <a:spLocks noChangeAspect="1" noChangeArrowheads="1"/>
          </p:cNvSpPr>
          <p:nvPr/>
        </p:nvSpPr>
        <p:spPr bwMode="auto">
          <a:xfrm>
            <a:off x="5791200" y="0"/>
            <a:ext cx="3352800" cy="762000"/>
          </a:xfrm>
          <a:prstGeom prst="rect">
            <a:avLst/>
          </a:prstGeom>
          <a:gradFill rotWithShape="1">
            <a:gsLst>
              <a:gs pos="0">
                <a:srgbClr val="333300"/>
              </a:gs>
              <a:gs pos="100000">
                <a:srgbClr val="333300">
                  <a:gamma/>
                  <a:shade val="46275"/>
                  <a:invGamma/>
                </a:srgbClr>
              </a:gs>
            </a:gsLst>
            <a:lin ang="5400000" scaled="1"/>
          </a:gradFill>
          <a:ln w="9525">
            <a:noFill/>
            <a:miter lim="800000"/>
            <a:headEnd/>
            <a:tailEnd/>
          </a:ln>
          <a:effectLst/>
        </p:spPr>
        <p:txBody>
          <a:bodyPr anchor="ctr" anchorCtr="1"/>
          <a:lstStyle/>
          <a:p>
            <a:pPr algn="r"/>
            <a:r>
              <a:rPr lang="en-US" sz="2000">
                <a:solidFill>
                  <a:srgbClr val="FFFFCC"/>
                </a:solidFill>
              </a:rPr>
              <a:t>13</a:t>
            </a:r>
            <a:r>
              <a:rPr lang="en-US" sz="2000" baseline="30000">
                <a:solidFill>
                  <a:srgbClr val="FFFFCC"/>
                </a:solidFill>
              </a:rPr>
              <a:t>th</a:t>
            </a:r>
            <a:r>
              <a:rPr lang="en-US" sz="2000">
                <a:solidFill>
                  <a:srgbClr val="FFFFCC"/>
                </a:solidFill>
              </a:rPr>
              <a:t> Station: Jesus is taken down from the Cross</a:t>
            </a:r>
          </a:p>
        </p:txBody>
      </p:sp>
    </p:spTree>
  </p:cSld>
  <p:clrMapOvr>
    <a:masterClrMapping/>
  </p:clrMapOvr>
  <p:transition spd="slow" advTm="3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3253"/>
                                        </p:tgtEl>
                                        <p:attrNameLst>
                                          <p:attrName>style.visibility</p:attrName>
                                        </p:attrNameLst>
                                      </p:cBhvr>
                                      <p:to>
                                        <p:strVal val="visible"/>
                                      </p:to>
                                    </p:set>
                                    <p:animEffect transition="in" filter="fade">
                                      <p:cBhvr>
                                        <p:cTn id="7" dur="2000"/>
                                        <p:tgtEl>
                                          <p:spTgt spid="532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3252"/>
                                        </p:tgtEl>
                                        <p:attrNameLst>
                                          <p:attrName>style.visibility</p:attrName>
                                        </p:attrNameLst>
                                      </p:cBhvr>
                                      <p:to>
                                        <p:strVal val="visible"/>
                                      </p:to>
                                    </p:set>
                                    <p:animEffect transition="in" filter="fade">
                                      <p:cBhvr>
                                        <p:cTn id="10" dur="2000"/>
                                        <p:tgtEl>
                                          <p:spTgt spid="53252"/>
                                        </p:tgtEl>
                                      </p:cBhvr>
                                    </p:animEffect>
                                  </p:childTnLst>
                                </p:cTn>
                              </p:par>
                            </p:childTnLst>
                          </p:cTn>
                        </p:par>
                        <p:par>
                          <p:cTn id="11" fill="hold">
                            <p:stCondLst>
                              <p:cond delay="2000"/>
                            </p:stCondLst>
                            <p:childTnLst>
                              <p:par>
                                <p:cTn id="12" presetID="10" presetClass="entr" presetSubtype="0" fill="hold" grpId="0" nodeType="afterEffect">
                                  <p:stCondLst>
                                    <p:cond delay="0"/>
                                  </p:stCondLst>
                                  <p:iterate type="wd">
                                    <p:tmPct val="10000"/>
                                  </p:iterate>
                                  <p:childTnLst>
                                    <p:set>
                                      <p:cBhvr>
                                        <p:cTn id="13" dur="1" fill="hold">
                                          <p:stCondLst>
                                            <p:cond delay="0"/>
                                          </p:stCondLst>
                                        </p:cTn>
                                        <p:tgtEl>
                                          <p:spTgt spid="53251">
                                            <p:bg/>
                                          </p:spTgt>
                                        </p:tgtEl>
                                        <p:attrNameLst>
                                          <p:attrName>style.visibility</p:attrName>
                                        </p:attrNameLst>
                                      </p:cBhvr>
                                      <p:to>
                                        <p:strVal val="visible"/>
                                      </p:to>
                                    </p:set>
                                    <p:animEffect transition="in" filter="fade">
                                      <p:cBhvr>
                                        <p:cTn id="14" dur="2000"/>
                                        <p:tgtEl>
                                          <p:spTgt spid="53251">
                                            <p:bg/>
                                          </p:spTgt>
                                        </p:tgtEl>
                                      </p:cBhvr>
                                    </p:animEffect>
                                  </p:childTnLst>
                                </p:cTn>
                              </p:par>
                              <p:par>
                                <p:cTn id="15" presetID="10" presetClass="entr" presetSubtype="0" fill="hold" grpId="0" nodeType="withEffect">
                                  <p:stCondLst>
                                    <p:cond delay="0"/>
                                  </p:stCondLst>
                                  <p:iterate type="wd">
                                    <p:tmPct val="10000"/>
                                  </p:iterate>
                                  <p:childTnLst>
                                    <p:set>
                                      <p:cBhvr>
                                        <p:cTn id="16" dur="1" fill="hold">
                                          <p:stCondLst>
                                            <p:cond delay="0"/>
                                          </p:stCondLst>
                                        </p:cTn>
                                        <p:tgtEl>
                                          <p:spTgt spid="53251">
                                            <p:txEl>
                                              <p:pRg st="0" end="0"/>
                                            </p:txEl>
                                          </p:spTgt>
                                        </p:tgtEl>
                                        <p:attrNameLst>
                                          <p:attrName>style.visibility</p:attrName>
                                        </p:attrNameLst>
                                      </p:cBhvr>
                                      <p:to>
                                        <p:strVal val="visible"/>
                                      </p:to>
                                    </p:set>
                                    <p:animEffect transition="in" filter="fade">
                                      <p:cBhvr>
                                        <p:cTn id="17" dur="2000"/>
                                        <p:tgtEl>
                                          <p:spTgt spid="532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uiExpand="1" build="allAtOnce" animBg="1"/>
      <p:bldP spid="5325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7" name="Picture 5" descr="Stn13A"/>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4275" name="Text Box 3"/>
          <p:cNvSpPr txBox="1">
            <a:spLocks noChangeAspect="1" noChangeArrowheads="1"/>
          </p:cNvSpPr>
          <p:nvPr/>
        </p:nvSpPr>
        <p:spPr bwMode="auto">
          <a:xfrm>
            <a:off x="0" y="5257800"/>
            <a:ext cx="9144000" cy="1600200"/>
          </a:xfrm>
          <a:prstGeom prst="rect">
            <a:avLst/>
          </a:prstGeom>
          <a:gradFill rotWithShape="1">
            <a:gsLst>
              <a:gs pos="0">
                <a:srgbClr val="333300"/>
              </a:gs>
              <a:gs pos="100000">
                <a:srgbClr val="333300">
                  <a:gamma/>
                  <a:shade val="46275"/>
                  <a:invGamma/>
                </a:srgbClr>
              </a:gs>
            </a:gsLst>
            <a:lin ang="5400000" scaled="1"/>
          </a:gradFill>
          <a:ln w="9525">
            <a:noFill/>
            <a:miter lim="800000"/>
            <a:headEnd/>
            <a:tailEnd/>
          </a:ln>
          <a:effectLst/>
        </p:spPr>
        <p:txBody>
          <a:bodyPr lIns="274320" anchor="ctr" anchorCtr="1"/>
          <a:lstStyle/>
          <a:p>
            <a:pPr algn="l"/>
            <a:r>
              <a:rPr lang="en-US" sz="2000">
                <a:solidFill>
                  <a:srgbClr val="FFFFCC"/>
                </a:solidFill>
              </a:rPr>
              <a:t>We have seen many mothers and fathers who have to handle the grief of seeing their child die. It is a task that breaks them, makes them wonder about the existence of God, makes them question their faith. It needs courage and God’s grace to accept the situation.</a:t>
            </a:r>
          </a:p>
        </p:txBody>
      </p:sp>
      <p:sp>
        <p:nvSpPr>
          <p:cNvPr id="54276" name="Text Box 4"/>
          <p:cNvSpPr txBox="1">
            <a:spLocks noChangeAspect="1" noChangeArrowheads="1"/>
          </p:cNvSpPr>
          <p:nvPr/>
        </p:nvSpPr>
        <p:spPr bwMode="auto">
          <a:xfrm>
            <a:off x="6172200" y="0"/>
            <a:ext cx="2971800" cy="762000"/>
          </a:xfrm>
          <a:prstGeom prst="rect">
            <a:avLst/>
          </a:prstGeom>
          <a:gradFill rotWithShape="1">
            <a:gsLst>
              <a:gs pos="0">
                <a:srgbClr val="333300"/>
              </a:gs>
              <a:gs pos="100000">
                <a:srgbClr val="333300">
                  <a:gamma/>
                  <a:shade val="46275"/>
                  <a:invGamma/>
                </a:srgbClr>
              </a:gs>
            </a:gsLst>
            <a:lin ang="5400000" scaled="1"/>
          </a:gradFill>
          <a:ln w="9525">
            <a:noFill/>
            <a:miter lim="800000"/>
            <a:headEnd/>
            <a:tailEnd/>
          </a:ln>
          <a:effectLst/>
        </p:spPr>
        <p:txBody>
          <a:bodyPr anchor="ctr" anchorCtr="1"/>
          <a:lstStyle/>
          <a:p>
            <a:pPr algn="r"/>
            <a:r>
              <a:rPr lang="en-US">
                <a:solidFill>
                  <a:srgbClr val="FFFFCC"/>
                </a:solidFill>
              </a:rPr>
              <a:t>13</a:t>
            </a:r>
            <a:r>
              <a:rPr lang="en-US" baseline="30000">
                <a:solidFill>
                  <a:srgbClr val="FFFFCC"/>
                </a:solidFill>
              </a:rPr>
              <a:t>th</a:t>
            </a:r>
            <a:r>
              <a:rPr lang="en-US">
                <a:solidFill>
                  <a:srgbClr val="FFFFCC"/>
                </a:solidFill>
              </a:rPr>
              <a:t> Station: Jesus is taken down from the Cross</a:t>
            </a:r>
          </a:p>
        </p:txBody>
      </p:sp>
    </p:spTree>
  </p:cSld>
  <p:clrMapOvr>
    <a:masterClrMapping/>
  </p:clrMapOvr>
  <p:transition spd="slow" advTm="3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4277"/>
                                        </p:tgtEl>
                                        <p:attrNameLst>
                                          <p:attrName>style.visibility</p:attrName>
                                        </p:attrNameLst>
                                      </p:cBhvr>
                                      <p:to>
                                        <p:strVal val="visible"/>
                                      </p:to>
                                    </p:set>
                                    <p:animEffect transition="in" filter="fade">
                                      <p:cBhvr>
                                        <p:cTn id="7" dur="2000"/>
                                        <p:tgtEl>
                                          <p:spTgt spid="5427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276"/>
                                        </p:tgtEl>
                                        <p:attrNameLst>
                                          <p:attrName>style.visibility</p:attrName>
                                        </p:attrNameLst>
                                      </p:cBhvr>
                                      <p:to>
                                        <p:strVal val="visible"/>
                                      </p:to>
                                    </p:set>
                                    <p:animEffect transition="in" filter="fade">
                                      <p:cBhvr>
                                        <p:cTn id="10" dur="2000"/>
                                        <p:tgtEl>
                                          <p:spTgt spid="54276"/>
                                        </p:tgtEl>
                                      </p:cBhvr>
                                    </p:animEffect>
                                  </p:childTnLst>
                                </p:cTn>
                              </p:par>
                            </p:childTnLst>
                          </p:cTn>
                        </p:par>
                        <p:par>
                          <p:cTn id="11" fill="hold">
                            <p:stCondLst>
                              <p:cond delay="2000"/>
                            </p:stCondLst>
                            <p:childTnLst>
                              <p:par>
                                <p:cTn id="12" presetID="10" presetClass="entr" presetSubtype="0" fill="hold" grpId="0" nodeType="afterEffect">
                                  <p:stCondLst>
                                    <p:cond delay="0"/>
                                  </p:stCondLst>
                                  <p:iterate type="wd">
                                    <p:tmPct val="10000"/>
                                  </p:iterate>
                                  <p:childTnLst>
                                    <p:set>
                                      <p:cBhvr>
                                        <p:cTn id="13" dur="1" fill="hold">
                                          <p:stCondLst>
                                            <p:cond delay="0"/>
                                          </p:stCondLst>
                                        </p:cTn>
                                        <p:tgtEl>
                                          <p:spTgt spid="54275">
                                            <p:bg/>
                                          </p:spTgt>
                                        </p:tgtEl>
                                        <p:attrNameLst>
                                          <p:attrName>style.visibility</p:attrName>
                                        </p:attrNameLst>
                                      </p:cBhvr>
                                      <p:to>
                                        <p:strVal val="visible"/>
                                      </p:to>
                                    </p:set>
                                    <p:animEffect transition="in" filter="fade">
                                      <p:cBhvr>
                                        <p:cTn id="14" dur="2000"/>
                                        <p:tgtEl>
                                          <p:spTgt spid="54275">
                                            <p:bg/>
                                          </p:spTgt>
                                        </p:tgtEl>
                                      </p:cBhvr>
                                    </p:animEffect>
                                  </p:childTnLst>
                                </p:cTn>
                              </p:par>
                              <p:par>
                                <p:cTn id="15" presetID="10" presetClass="entr" presetSubtype="0" fill="hold" grpId="0" nodeType="withEffect">
                                  <p:stCondLst>
                                    <p:cond delay="0"/>
                                  </p:stCondLst>
                                  <p:iterate type="wd">
                                    <p:tmPct val="10000"/>
                                  </p:iterate>
                                  <p:childTnLst>
                                    <p:set>
                                      <p:cBhvr>
                                        <p:cTn id="16" dur="1" fill="hold">
                                          <p:stCondLst>
                                            <p:cond delay="0"/>
                                          </p:stCondLst>
                                        </p:cTn>
                                        <p:tgtEl>
                                          <p:spTgt spid="54275">
                                            <p:txEl>
                                              <p:pRg st="0" end="0"/>
                                            </p:txEl>
                                          </p:spTgt>
                                        </p:tgtEl>
                                        <p:attrNameLst>
                                          <p:attrName>style.visibility</p:attrName>
                                        </p:attrNameLst>
                                      </p:cBhvr>
                                      <p:to>
                                        <p:strVal val="visible"/>
                                      </p:to>
                                    </p:set>
                                    <p:animEffect transition="in" filter="fade">
                                      <p:cBhvr>
                                        <p:cTn id="17" dur="2000"/>
                                        <p:tgtEl>
                                          <p:spTgt spid="542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uiExpand="1" build="allAtOnce" animBg="1"/>
      <p:bldP spid="5427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2" name="Picture 6" descr="PDVD_151"/>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5299" name="Text Box 3"/>
          <p:cNvSpPr txBox="1">
            <a:spLocks noChangeAspect="1" noChangeArrowheads="1"/>
          </p:cNvSpPr>
          <p:nvPr/>
        </p:nvSpPr>
        <p:spPr bwMode="auto">
          <a:xfrm>
            <a:off x="0" y="5638800"/>
            <a:ext cx="9144000" cy="1219200"/>
          </a:xfrm>
          <a:prstGeom prst="rect">
            <a:avLst/>
          </a:prstGeom>
          <a:gradFill rotWithShape="1">
            <a:gsLst>
              <a:gs pos="0">
                <a:srgbClr val="003300"/>
              </a:gs>
              <a:gs pos="100000">
                <a:srgbClr val="003300">
                  <a:gamma/>
                  <a:shade val="46275"/>
                  <a:invGamma/>
                </a:srgbClr>
              </a:gs>
            </a:gsLst>
            <a:lin ang="5400000" scaled="1"/>
          </a:gradFill>
          <a:ln w="9525">
            <a:noFill/>
            <a:miter lim="800000"/>
            <a:headEnd/>
            <a:tailEnd/>
          </a:ln>
          <a:effectLst/>
        </p:spPr>
        <p:txBody>
          <a:bodyPr lIns="274320" anchor="ctr" anchorCtr="1"/>
          <a:lstStyle/>
          <a:p>
            <a:pPr algn="l"/>
            <a:r>
              <a:rPr lang="en-US" sz="2000">
                <a:solidFill>
                  <a:srgbClr val="FFFFCC"/>
                </a:solidFill>
              </a:rPr>
              <a:t>The stone is rolled across the tomb, like the last stop. All is over. The apostles have run away; the disciples whisper in hushed voices. This is a different Passover for those closest to Jesus.</a:t>
            </a:r>
          </a:p>
        </p:txBody>
      </p:sp>
      <p:sp>
        <p:nvSpPr>
          <p:cNvPr id="55300" name="Text Box 4"/>
          <p:cNvSpPr txBox="1">
            <a:spLocks noChangeAspect="1" noChangeArrowheads="1"/>
          </p:cNvSpPr>
          <p:nvPr/>
        </p:nvSpPr>
        <p:spPr bwMode="auto">
          <a:xfrm>
            <a:off x="6019800" y="0"/>
            <a:ext cx="3124200" cy="685800"/>
          </a:xfrm>
          <a:prstGeom prst="rect">
            <a:avLst/>
          </a:prstGeom>
          <a:gradFill rotWithShape="1">
            <a:gsLst>
              <a:gs pos="0">
                <a:srgbClr val="003300"/>
              </a:gs>
              <a:gs pos="100000">
                <a:srgbClr val="003300">
                  <a:gamma/>
                  <a:shade val="46275"/>
                  <a:invGamma/>
                </a:srgbClr>
              </a:gs>
            </a:gsLst>
            <a:lin ang="5400000" scaled="1"/>
          </a:gradFill>
          <a:ln w="9525">
            <a:noFill/>
            <a:miter lim="800000"/>
            <a:headEnd/>
            <a:tailEnd/>
          </a:ln>
          <a:effectLst/>
        </p:spPr>
        <p:txBody>
          <a:bodyPr anchor="ctr" anchorCtr="1"/>
          <a:lstStyle/>
          <a:p>
            <a:pPr algn="r"/>
            <a:r>
              <a:rPr lang="en-US">
                <a:solidFill>
                  <a:srgbClr val="FFFFCC"/>
                </a:solidFill>
              </a:rPr>
              <a:t>14</a:t>
            </a:r>
            <a:r>
              <a:rPr lang="en-US" baseline="30000">
                <a:solidFill>
                  <a:srgbClr val="FFFFCC"/>
                </a:solidFill>
              </a:rPr>
              <a:t>th</a:t>
            </a:r>
            <a:r>
              <a:rPr lang="en-US">
                <a:solidFill>
                  <a:srgbClr val="FFFFCC"/>
                </a:solidFill>
              </a:rPr>
              <a:t> Station: Jesus is buried; He will rise again</a:t>
            </a:r>
          </a:p>
        </p:txBody>
      </p:sp>
    </p:spTree>
  </p:cSld>
  <p:clrMapOvr>
    <a:masterClrMapping/>
  </p:clrMapOvr>
  <p:transition spd="slow" advTm="3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302"/>
                                        </p:tgtEl>
                                        <p:attrNameLst>
                                          <p:attrName>style.visibility</p:attrName>
                                        </p:attrNameLst>
                                      </p:cBhvr>
                                      <p:to>
                                        <p:strVal val="visible"/>
                                      </p:to>
                                    </p:set>
                                    <p:animEffect transition="in" filter="fade">
                                      <p:cBhvr>
                                        <p:cTn id="7" dur="2000"/>
                                        <p:tgtEl>
                                          <p:spTgt spid="5530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300"/>
                                        </p:tgtEl>
                                        <p:attrNameLst>
                                          <p:attrName>style.visibility</p:attrName>
                                        </p:attrNameLst>
                                      </p:cBhvr>
                                      <p:to>
                                        <p:strVal val="visible"/>
                                      </p:to>
                                    </p:set>
                                    <p:animEffect transition="in" filter="fade">
                                      <p:cBhvr>
                                        <p:cTn id="10" dur="2000"/>
                                        <p:tgtEl>
                                          <p:spTgt spid="55300"/>
                                        </p:tgtEl>
                                      </p:cBhvr>
                                    </p:animEffect>
                                  </p:childTnLst>
                                </p:cTn>
                              </p:par>
                            </p:childTnLst>
                          </p:cTn>
                        </p:par>
                        <p:par>
                          <p:cTn id="11" fill="hold">
                            <p:stCondLst>
                              <p:cond delay="2000"/>
                            </p:stCondLst>
                            <p:childTnLst>
                              <p:par>
                                <p:cTn id="12" presetID="10" presetClass="entr" presetSubtype="0" fill="hold" grpId="0" nodeType="afterEffect">
                                  <p:stCondLst>
                                    <p:cond delay="0"/>
                                  </p:stCondLst>
                                  <p:iterate type="wd">
                                    <p:tmPct val="10000"/>
                                  </p:iterate>
                                  <p:childTnLst>
                                    <p:set>
                                      <p:cBhvr>
                                        <p:cTn id="13" dur="1" fill="hold">
                                          <p:stCondLst>
                                            <p:cond delay="0"/>
                                          </p:stCondLst>
                                        </p:cTn>
                                        <p:tgtEl>
                                          <p:spTgt spid="55299">
                                            <p:bg/>
                                          </p:spTgt>
                                        </p:tgtEl>
                                        <p:attrNameLst>
                                          <p:attrName>style.visibility</p:attrName>
                                        </p:attrNameLst>
                                      </p:cBhvr>
                                      <p:to>
                                        <p:strVal val="visible"/>
                                      </p:to>
                                    </p:set>
                                    <p:animEffect transition="in" filter="fade">
                                      <p:cBhvr>
                                        <p:cTn id="14" dur="2000"/>
                                        <p:tgtEl>
                                          <p:spTgt spid="55299">
                                            <p:bg/>
                                          </p:spTgt>
                                        </p:tgtEl>
                                      </p:cBhvr>
                                    </p:animEffect>
                                  </p:childTnLst>
                                </p:cTn>
                              </p:par>
                              <p:par>
                                <p:cTn id="15" presetID="10" presetClass="entr" presetSubtype="0" fill="hold" grpId="0" nodeType="withEffect">
                                  <p:stCondLst>
                                    <p:cond delay="0"/>
                                  </p:stCondLst>
                                  <p:iterate type="wd">
                                    <p:tmPct val="10000"/>
                                  </p:iterate>
                                  <p:childTnLst>
                                    <p:set>
                                      <p:cBhvr>
                                        <p:cTn id="16" dur="1" fill="hold">
                                          <p:stCondLst>
                                            <p:cond delay="0"/>
                                          </p:stCondLst>
                                        </p:cTn>
                                        <p:tgtEl>
                                          <p:spTgt spid="55299">
                                            <p:txEl>
                                              <p:pRg st="0" end="0"/>
                                            </p:txEl>
                                          </p:spTgt>
                                        </p:tgtEl>
                                        <p:attrNameLst>
                                          <p:attrName>style.visibility</p:attrName>
                                        </p:attrNameLst>
                                      </p:cBhvr>
                                      <p:to>
                                        <p:strVal val="visible"/>
                                      </p:to>
                                    </p:set>
                                    <p:animEffect transition="in" filter="fade">
                                      <p:cBhvr>
                                        <p:cTn id="17" dur="2000"/>
                                        <p:tgtEl>
                                          <p:spTgt spid="552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uiExpand="1" build="allAtOnce" animBg="1"/>
      <p:bldP spid="5530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Stn01A"/>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7653" name="Text Box 5"/>
          <p:cNvSpPr txBox="1">
            <a:spLocks noChangeAspect="1" noChangeArrowheads="1"/>
          </p:cNvSpPr>
          <p:nvPr/>
        </p:nvSpPr>
        <p:spPr bwMode="auto">
          <a:xfrm>
            <a:off x="0" y="5257800"/>
            <a:ext cx="9144000" cy="1600200"/>
          </a:xfrm>
          <a:prstGeom prst="rect">
            <a:avLst/>
          </a:prstGeom>
          <a:gradFill rotWithShape="1">
            <a:gsLst>
              <a:gs pos="0">
                <a:srgbClr val="800000"/>
              </a:gs>
              <a:gs pos="100000">
                <a:srgbClr val="800000">
                  <a:gamma/>
                  <a:shade val="46275"/>
                  <a:invGamma/>
                </a:srgbClr>
              </a:gs>
            </a:gsLst>
            <a:lin ang="5400000" scaled="1"/>
          </a:gradFill>
          <a:ln w="9525">
            <a:noFill/>
            <a:miter lim="800000"/>
            <a:headEnd/>
            <a:tailEnd/>
          </a:ln>
          <a:effectLst/>
        </p:spPr>
        <p:txBody>
          <a:bodyPr lIns="274320" anchor="ctr" anchorCtr="1"/>
          <a:lstStyle/>
          <a:p>
            <a:pPr algn="l"/>
            <a:r>
              <a:rPr lang="en-US" sz="2000">
                <a:solidFill>
                  <a:srgbClr val="FFFFCC"/>
                </a:solidFill>
              </a:rPr>
              <a:t>It is easy for Pilate to condemn Jesus to death; he does not see beyond </a:t>
            </a:r>
            <a:br>
              <a:rPr lang="en-US" sz="2000">
                <a:solidFill>
                  <a:srgbClr val="FFFFCC"/>
                </a:solidFill>
              </a:rPr>
            </a:br>
            <a:r>
              <a:rPr lang="en-US" sz="2000">
                <a:solidFill>
                  <a:srgbClr val="FFFFCC"/>
                </a:solidFill>
              </a:rPr>
              <a:t>the immediate need of placating the chief priests and scribes and the rowdy crowd. He wants peace at any cost. Jesus is just another addition to a list </a:t>
            </a:r>
            <a:br>
              <a:rPr lang="en-US" sz="2000">
                <a:solidFill>
                  <a:srgbClr val="FFFFCC"/>
                </a:solidFill>
              </a:rPr>
            </a:br>
            <a:r>
              <a:rPr lang="en-US" sz="2000">
                <a:solidFill>
                  <a:srgbClr val="FFFFCC"/>
                </a:solidFill>
              </a:rPr>
              <a:t>of people sacrificed on the altar of public fame and popularity.</a:t>
            </a:r>
          </a:p>
        </p:txBody>
      </p:sp>
      <p:sp>
        <p:nvSpPr>
          <p:cNvPr id="27656" name="Text Box 8"/>
          <p:cNvSpPr txBox="1">
            <a:spLocks noChangeAspect="1" noChangeArrowheads="1"/>
          </p:cNvSpPr>
          <p:nvPr/>
        </p:nvSpPr>
        <p:spPr bwMode="auto">
          <a:xfrm>
            <a:off x="4191000" y="0"/>
            <a:ext cx="4953000" cy="533400"/>
          </a:xfrm>
          <a:prstGeom prst="rect">
            <a:avLst/>
          </a:prstGeom>
          <a:gradFill rotWithShape="1">
            <a:gsLst>
              <a:gs pos="0">
                <a:srgbClr val="800000"/>
              </a:gs>
              <a:gs pos="100000">
                <a:srgbClr val="800000">
                  <a:gamma/>
                  <a:shade val="46275"/>
                  <a:invGamma/>
                </a:srgbClr>
              </a:gs>
            </a:gsLst>
            <a:lin ang="5400000" scaled="1"/>
          </a:gradFill>
          <a:ln w="9525">
            <a:noFill/>
            <a:miter lim="800000"/>
            <a:headEnd/>
            <a:tailEnd/>
          </a:ln>
          <a:effectLst/>
        </p:spPr>
        <p:txBody>
          <a:bodyPr anchor="ctr" anchorCtr="1"/>
          <a:lstStyle/>
          <a:p>
            <a:pPr algn="l"/>
            <a:r>
              <a:rPr lang="en-US" sz="2000">
                <a:solidFill>
                  <a:srgbClr val="FFFFCC"/>
                </a:solidFill>
              </a:rPr>
              <a:t>1</a:t>
            </a:r>
            <a:r>
              <a:rPr lang="en-US" sz="2000" baseline="30000">
                <a:solidFill>
                  <a:srgbClr val="FFFFCC"/>
                </a:solidFill>
              </a:rPr>
              <a:t>st</a:t>
            </a:r>
            <a:r>
              <a:rPr lang="en-US" sz="2000">
                <a:solidFill>
                  <a:srgbClr val="FFFFCC"/>
                </a:solidFill>
              </a:rPr>
              <a:t> Station: Jesus is condemned to death</a:t>
            </a:r>
          </a:p>
        </p:txBody>
      </p:sp>
    </p:spTree>
  </p:cSld>
  <p:clrMapOvr>
    <a:masterClrMapping/>
  </p:clrMapOvr>
  <p:transition spd="slow" advTm="3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fade">
                                      <p:cBhvr>
                                        <p:cTn id="7" dur="2000"/>
                                        <p:tgtEl>
                                          <p:spTgt spid="27652"/>
                                        </p:tgtEl>
                                      </p:cBhvr>
                                    </p:animEffect>
                                  </p:childTnLst>
                                </p:cTn>
                              </p:par>
                            </p:childTnLst>
                          </p:cTn>
                        </p:par>
                        <p:par>
                          <p:cTn id="8" fill="hold">
                            <p:stCondLst>
                              <p:cond delay="20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27656">
                                            <p:bg/>
                                          </p:spTgt>
                                        </p:tgtEl>
                                        <p:attrNameLst>
                                          <p:attrName>style.visibility</p:attrName>
                                        </p:attrNameLst>
                                      </p:cBhvr>
                                      <p:to>
                                        <p:strVal val="visible"/>
                                      </p:to>
                                    </p:set>
                                    <p:animEffect transition="in" filter="fade">
                                      <p:cBhvr>
                                        <p:cTn id="11" dur="1000"/>
                                        <p:tgtEl>
                                          <p:spTgt spid="27656">
                                            <p:bg/>
                                          </p:spTgt>
                                        </p:tgtEl>
                                      </p:cBhvr>
                                    </p:animEffect>
                                  </p:childTnLst>
                                </p:cTn>
                              </p:par>
                            </p:childTnLst>
                          </p:cTn>
                        </p:par>
                        <p:par>
                          <p:cTn id="12" fill="hold">
                            <p:stCondLst>
                              <p:cond delay="37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27656">
                                            <p:txEl>
                                              <p:pRg st="0" end="0"/>
                                            </p:txEl>
                                          </p:spTgt>
                                        </p:tgtEl>
                                        <p:attrNameLst>
                                          <p:attrName>style.visibility</p:attrName>
                                        </p:attrNameLst>
                                      </p:cBhvr>
                                      <p:to>
                                        <p:strVal val="visible"/>
                                      </p:to>
                                    </p:set>
                                    <p:animEffect transition="in" filter="fade">
                                      <p:cBhvr>
                                        <p:cTn id="15" dur="1000"/>
                                        <p:tgtEl>
                                          <p:spTgt spid="27656">
                                            <p:txEl>
                                              <p:pRg st="0" end="0"/>
                                            </p:txEl>
                                          </p:spTgt>
                                        </p:tgtEl>
                                      </p:cBhvr>
                                    </p:animEffect>
                                  </p:childTnLst>
                                </p:cTn>
                              </p:par>
                            </p:childTnLst>
                          </p:cTn>
                        </p:par>
                        <p:par>
                          <p:cTn id="16" fill="hold">
                            <p:stCondLst>
                              <p:cond delay="5400"/>
                            </p:stCondLst>
                            <p:childTnLst>
                              <p:par>
                                <p:cTn id="17" presetID="10" presetClass="entr" presetSubtype="0" fill="hold" nodeType="afterEffect">
                                  <p:stCondLst>
                                    <p:cond delay="0"/>
                                  </p:stCondLst>
                                  <p:iterate type="wd">
                                    <p:tmPct val="10000"/>
                                  </p:iterate>
                                  <p:childTnLst>
                                    <p:set>
                                      <p:cBhvr>
                                        <p:cTn id="18" dur="1" fill="hold">
                                          <p:stCondLst>
                                            <p:cond delay="0"/>
                                          </p:stCondLst>
                                        </p:cTn>
                                        <p:tgtEl>
                                          <p:spTgt spid="27653"/>
                                        </p:tgtEl>
                                        <p:attrNameLst>
                                          <p:attrName>style.visibility</p:attrName>
                                        </p:attrNameLst>
                                      </p:cBhvr>
                                      <p:to>
                                        <p:strVal val="visible"/>
                                      </p:to>
                                    </p:set>
                                    <p:animEffect transition="in" filter="fade">
                                      <p:cBhvr>
                                        <p:cTn id="19" dur="2000"/>
                                        <p:tgtEl>
                                          <p:spTgt spid="27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6" grpId="0" build="allAtOnce"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5" name="Picture 5" descr="End"/>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6323" name="Text Box 3"/>
          <p:cNvSpPr txBox="1">
            <a:spLocks noChangeAspect="1" noChangeArrowheads="1"/>
          </p:cNvSpPr>
          <p:nvPr/>
        </p:nvSpPr>
        <p:spPr bwMode="auto">
          <a:xfrm>
            <a:off x="76200" y="1600200"/>
            <a:ext cx="8077200" cy="5029200"/>
          </a:xfrm>
          <a:prstGeom prst="rect">
            <a:avLst/>
          </a:prstGeom>
          <a:noFill/>
          <a:ln w="9525">
            <a:noFill/>
            <a:miter lim="800000"/>
            <a:headEnd/>
            <a:tailEnd/>
          </a:ln>
          <a:effectLst/>
        </p:spPr>
        <p:txBody>
          <a:bodyPr lIns="0" anchor="ctr" anchorCtr="1"/>
          <a:lstStyle/>
          <a:p>
            <a:pPr algn="l"/>
            <a:r>
              <a:rPr lang="en-US" sz="2000">
                <a:solidFill>
                  <a:srgbClr val="FFFFCC"/>
                </a:solidFill>
              </a:rPr>
              <a:t>We are challenged to look beyond the obvious. </a:t>
            </a:r>
          </a:p>
          <a:p>
            <a:pPr algn="l"/>
            <a:r>
              <a:rPr lang="en-US" sz="2000">
                <a:solidFill>
                  <a:srgbClr val="FFFFCC"/>
                </a:solidFill>
              </a:rPr>
              <a:t>There is a silver lining to every dark cloud; but we must look for it. </a:t>
            </a:r>
          </a:p>
          <a:p>
            <a:pPr algn="l"/>
            <a:endParaRPr lang="en-US" sz="2000">
              <a:solidFill>
                <a:srgbClr val="FFFFCC"/>
              </a:solidFill>
            </a:endParaRPr>
          </a:p>
          <a:p>
            <a:pPr algn="l"/>
            <a:r>
              <a:rPr lang="en-US" sz="2000">
                <a:solidFill>
                  <a:srgbClr val="FFFFCC"/>
                </a:solidFill>
              </a:rPr>
              <a:t>Jesus has ensured </a:t>
            </a:r>
            <a:br>
              <a:rPr lang="en-US" sz="2000">
                <a:solidFill>
                  <a:srgbClr val="FFFFCC"/>
                </a:solidFill>
              </a:rPr>
            </a:br>
            <a:r>
              <a:rPr lang="en-US" sz="2000">
                <a:solidFill>
                  <a:srgbClr val="FFFFCC"/>
                </a:solidFill>
              </a:rPr>
              <a:t>that we have eternal life, </a:t>
            </a:r>
          </a:p>
          <a:p>
            <a:pPr algn="l"/>
            <a:r>
              <a:rPr lang="en-US" sz="2000">
                <a:solidFill>
                  <a:srgbClr val="FFFFCC"/>
                </a:solidFill>
              </a:rPr>
              <a:t>but we must live </a:t>
            </a:r>
            <a:br>
              <a:rPr lang="en-US" sz="2000">
                <a:solidFill>
                  <a:srgbClr val="FFFFCC"/>
                </a:solidFill>
              </a:rPr>
            </a:br>
            <a:r>
              <a:rPr lang="en-US" sz="2000">
                <a:solidFill>
                  <a:srgbClr val="FFFFCC"/>
                </a:solidFill>
              </a:rPr>
              <a:t>our present life to the fullest. </a:t>
            </a:r>
          </a:p>
          <a:p>
            <a:pPr algn="l"/>
            <a:endParaRPr lang="en-US" sz="2000">
              <a:solidFill>
                <a:srgbClr val="FFFFCC"/>
              </a:solidFill>
            </a:endParaRPr>
          </a:p>
          <a:p>
            <a:pPr algn="l"/>
            <a:r>
              <a:rPr lang="en-US" sz="2000">
                <a:solidFill>
                  <a:srgbClr val="FFFFCC"/>
                </a:solidFill>
              </a:rPr>
              <a:t>We cannot rest </a:t>
            </a:r>
          </a:p>
          <a:p>
            <a:pPr algn="l"/>
            <a:r>
              <a:rPr lang="en-US" sz="2000">
                <a:solidFill>
                  <a:srgbClr val="FFFFCC"/>
                </a:solidFill>
              </a:rPr>
              <a:t>till his kingdom of justice, </a:t>
            </a:r>
          </a:p>
          <a:p>
            <a:pPr algn="l"/>
            <a:r>
              <a:rPr lang="en-US" sz="2000">
                <a:solidFill>
                  <a:srgbClr val="FFFFCC"/>
                </a:solidFill>
              </a:rPr>
              <a:t>love and peace </a:t>
            </a:r>
          </a:p>
          <a:p>
            <a:pPr algn="l"/>
            <a:r>
              <a:rPr lang="en-US" sz="2000">
                <a:solidFill>
                  <a:srgbClr val="FFFFCC"/>
                </a:solidFill>
              </a:rPr>
              <a:t>is a reality on earth. </a:t>
            </a:r>
          </a:p>
          <a:p>
            <a:pPr algn="l"/>
            <a:endParaRPr lang="en-US" sz="2000">
              <a:solidFill>
                <a:srgbClr val="FFFFCC"/>
              </a:solidFill>
            </a:endParaRPr>
          </a:p>
          <a:p>
            <a:pPr algn="l"/>
            <a:r>
              <a:rPr lang="en-US" sz="2000">
                <a:solidFill>
                  <a:srgbClr val="FFFFCC"/>
                </a:solidFill>
              </a:rPr>
              <a:t>We have a mission!</a:t>
            </a:r>
          </a:p>
        </p:txBody>
      </p:sp>
      <p:sp>
        <p:nvSpPr>
          <p:cNvPr id="56324" name="Text Box 4"/>
          <p:cNvSpPr txBox="1">
            <a:spLocks noChangeAspect="1" noChangeArrowheads="1"/>
          </p:cNvSpPr>
          <p:nvPr/>
        </p:nvSpPr>
        <p:spPr bwMode="auto">
          <a:xfrm>
            <a:off x="6019800" y="0"/>
            <a:ext cx="3124200" cy="685800"/>
          </a:xfrm>
          <a:prstGeom prst="rect">
            <a:avLst/>
          </a:prstGeom>
          <a:gradFill rotWithShape="1">
            <a:gsLst>
              <a:gs pos="0">
                <a:srgbClr val="333333"/>
              </a:gs>
              <a:gs pos="100000">
                <a:srgbClr val="333333">
                  <a:gamma/>
                  <a:shade val="46275"/>
                  <a:invGamma/>
                </a:srgbClr>
              </a:gs>
            </a:gsLst>
            <a:lin ang="5400000" scaled="1"/>
          </a:gradFill>
          <a:ln w="9525">
            <a:noFill/>
            <a:miter lim="800000"/>
            <a:headEnd/>
            <a:tailEnd/>
          </a:ln>
          <a:effectLst/>
        </p:spPr>
        <p:txBody>
          <a:bodyPr anchor="ctr" anchorCtr="1"/>
          <a:lstStyle/>
          <a:p>
            <a:pPr algn="r"/>
            <a:r>
              <a:rPr lang="en-US">
                <a:solidFill>
                  <a:srgbClr val="FFFFCC"/>
                </a:solidFill>
              </a:rPr>
              <a:t>14</a:t>
            </a:r>
            <a:r>
              <a:rPr lang="en-US" baseline="30000">
                <a:solidFill>
                  <a:srgbClr val="FFFFCC"/>
                </a:solidFill>
              </a:rPr>
              <a:t>th</a:t>
            </a:r>
            <a:r>
              <a:rPr lang="en-US">
                <a:solidFill>
                  <a:srgbClr val="FFFFCC"/>
                </a:solidFill>
              </a:rPr>
              <a:t> Station: Jesus is buried; He will rise again</a:t>
            </a:r>
          </a:p>
        </p:txBody>
      </p:sp>
    </p:spTree>
  </p:cSld>
  <p:clrMapOvr>
    <a:masterClrMapping/>
  </p:clrMapOvr>
  <p:transition spd="slow" advTm="3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6325"/>
                                        </p:tgtEl>
                                        <p:attrNameLst>
                                          <p:attrName>style.visibility</p:attrName>
                                        </p:attrNameLst>
                                      </p:cBhvr>
                                      <p:to>
                                        <p:strVal val="visible"/>
                                      </p:to>
                                    </p:set>
                                    <p:animEffect transition="in" filter="fade">
                                      <p:cBhvr>
                                        <p:cTn id="7" dur="2000"/>
                                        <p:tgtEl>
                                          <p:spTgt spid="563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6324"/>
                                        </p:tgtEl>
                                        <p:attrNameLst>
                                          <p:attrName>style.visibility</p:attrName>
                                        </p:attrNameLst>
                                      </p:cBhvr>
                                      <p:to>
                                        <p:strVal val="visible"/>
                                      </p:to>
                                    </p:set>
                                    <p:animEffect transition="in" filter="fade">
                                      <p:cBhvr>
                                        <p:cTn id="10" dur="2000"/>
                                        <p:tgtEl>
                                          <p:spTgt spid="56324"/>
                                        </p:tgtEl>
                                      </p:cBhvr>
                                    </p:animEffect>
                                  </p:childTnLst>
                                </p:cTn>
                              </p:par>
                            </p:childTnLst>
                          </p:cTn>
                        </p:par>
                        <p:par>
                          <p:cTn id="11" fill="hold">
                            <p:stCondLst>
                              <p:cond delay="2000"/>
                            </p:stCondLst>
                            <p:childTnLst>
                              <p:par>
                                <p:cTn id="12" presetID="10" presetClass="entr" presetSubtype="0" fill="hold" grpId="0" nodeType="afterEffect">
                                  <p:stCondLst>
                                    <p:cond delay="0"/>
                                  </p:stCondLst>
                                  <p:iterate type="wd">
                                    <p:tmPct val="10000"/>
                                  </p:iterate>
                                  <p:childTnLst>
                                    <p:set>
                                      <p:cBhvr>
                                        <p:cTn id="13" dur="1" fill="hold">
                                          <p:stCondLst>
                                            <p:cond delay="0"/>
                                          </p:stCondLst>
                                        </p:cTn>
                                        <p:tgtEl>
                                          <p:spTgt spid="56323">
                                            <p:txEl>
                                              <p:pRg st="0" end="0"/>
                                            </p:txEl>
                                          </p:spTgt>
                                        </p:tgtEl>
                                        <p:attrNameLst>
                                          <p:attrName>style.visibility</p:attrName>
                                        </p:attrNameLst>
                                      </p:cBhvr>
                                      <p:to>
                                        <p:strVal val="visible"/>
                                      </p:to>
                                    </p:set>
                                    <p:animEffect transition="in" filter="fade">
                                      <p:cBhvr>
                                        <p:cTn id="14" dur="2000"/>
                                        <p:tgtEl>
                                          <p:spTgt spid="56323">
                                            <p:txEl>
                                              <p:pRg st="0" end="0"/>
                                            </p:txEl>
                                          </p:spTgt>
                                        </p:tgtEl>
                                      </p:cBhvr>
                                    </p:animEffect>
                                  </p:childTnLst>
                                </p:cTn>
                              </p:par>
                            </p:childTnLst>
                          </p:cTn>
                        </p:par>
                        <p:par>
                          <p:cTn id="15" fill="hold">
                            <p:stCondLst>
                              <p:cond delay="5800"/>
                            </p:stCondLst>
                            <p:childTnLst>
                              <p:par>
                                <p:cTn id="16" presetID="10" presetClass="entr" presetSubtype="0" fill="hold" grpId="0" nodeType="afterEffect">
                                  <p:stCondLst>
                                    <p:cond delay="0"/>
                                  </p:stCondLst>
                                  <p:iterate type="wd">
                                    <p:tmPct val="10000"/>
                                  </p:iterate>
                                  <p:childTnLst>
                                    <p:set>
                                      <p:cBhvr>
                                        <p:cTn id="17" dur="1" fill="hold">
                                          <p:stCondLst>
                                            <p:cond delay="0"/>
                                          </p:stCondLst>
                                        </p:cTn>
                                        <p:tgtEl>
                                          <p:spTgt spid="56323">
                                            <p:txEl>
                                              <p:pRg st="1" end="1"/>
                                            </p:txEl>
                                          </p:spTgt>
                                        </p:tgtEl>
                                        <p:attrNameLst>
                                          <p:attrName>style.visibility</p:attrName>
                                        </p:attrNameLst>
                                      </p:cBhvr>
                                      <p:to>
                                        <p:strVal val="visible"/>
                                      </p:to>
                                    </p:set>
                                    <p:animEffect transition="in" filter="fade">
                                      <p:cBhvr>
                                        <p:cTn id="18" dur="1000"/>
                                        <p:tgtEl>
                                          <p:spTgt spid="56323">
                                            <p:txEl>
                                              <p:pRg st="1" end="1"/>
                                            </p:txEl>
                                          </p:spTgt>
                                        </p:tgtEl>
                                      </p:cBhvr>
                                    </p:animEffect>
                                  </p:childTnLst>
                                </p:cTn>
                              </p:par>
                            </p:childTnLst>
                          </p:cTn>
                        </p:par>
                        <p:par>
                          <p:cTn id="19" fill="hold">
                            <p:stCondLst>
                              <p:cond delay="8500"/>
                            </p:stCondLst>
                            <p:childTnLst>
                              <p:par>
                                <p:cTn id="20" presetID="10" presetClass="entr" presetSubtype="0" fill="hold" grpId="0" nodeType="afterEffect">
                                  <p:stCondLst>
                                    <p:cond delay="0"/>
                                  </p:stCondLst>
                                  <p:iterate type="wd">
                                    <p:tmPct val="10000"/>
                                  </p:iterate>
                                  <p:childTnLst>
                                    <p:set>
                                      <p:cBhvr>
                                        <p:cTn id="21" dur="1" fill="hold">
                                          <p:stCondLst>
                                            <p:cond delay="0"/>
                                          </p:stCondLst>
                                        </p:cTn>
                                        <p:tgtEl>
                                          <p:spTgt spid="56323">
                                            <p:txEl>
                                              <p:pRg st="3" end="3"/>
                                            </p:txEl>
                                          </p:spTgt>
                                        </p:tgtEl>
                                        <p:attrNameLst>
                                          <p:attrName>style.visibility</p:attrName>
                                        </p:attrNameLst>
                                      </p:cBhvr>
                                      <p:to>
                                        <p:strVal val="visible"/>
                                      </p:to>
                                    </p:set>
                                    <p:animEffect transition="in" filter="fade">
                                      <p:cBhvr>
                                        <p:cTn id="22" dur="1000"/>
                                        <p:tgtEl>
                                          <p:spTgt spid="56323">
                                            <p:txEl>
                                              <p:pRg st="3" end="3"/>
                                            </p:txEl>
                                          </p:spTgt>
                                        </p:tgtEl>
                                      </p:cBhvr>
                                    </p:animEffect>
                                  </p:childTnLst>
                                </p:cTn>
                              </p:par>
                            </p:childTnLst>
                          </p:cTn>
                        </p:par>
                        <p:par>
                          <p:cTn id="23" fill="hold">
                            <p:stCondLst>
                              <p:cond delay="10500"/>
                            </p:stCondLst>
                            <p:childTnLst>
                              <p:par>
                                <p:cTn id="24" presetID="10" presetClass="entr" presetSubtype="0" fill="hold" grpId="0" nodeType="afterEffect">
                                  <p:stCondLst>
                                    <p:cond delay="0"/>
                                  </p:stCondLst>
                                  <p:iterate type="wd">
                                    <p:tmPct val="10000"/>
                                  </p:iterate>
                                  <p:childTnLst>
                                    <p:set>
                                      <p:cBhvr>
                                        <p:cTn id="25" dur="1" fill="hold">
                                          <p:stCondLst>
                                            <p:cond delay="0"/>
                                          </p:stCondLst>
                                        </p:cTn>
                                        <p:tgtEl>
                                          <p:spTgt spid="56323">
                                            <p:txEl>
                                              <p:pRg st="4" end="4"/>
                                            </p:txEl>
                                          </p:spTgt>
                                        </p:tgtEl>
                                        <p:attrNameLst>
                                          <p:attrName>style.visibility</p:attrName>
                                        </p:attrNameLst>
                                      </p:cBhvr>
                                      <p:to>
                                        <p:strVal val="visible"/>
                                      </p:to>
                                    </p:set>
                                    <p:animEffect transition="in" filter="fade">
                                      <p:cBhvr>
                                        <p:cTn id="26" dur="1000"/>
                                        <p:tgtEl>
                                          <p:spTgt spid="56323">
                                            <p:txEl>
                                              <p:pRg st="4" end="4"/>
                                            </p:txEl>
                                          </p:spTgt>
                                        </p:tgtEl>
                                      </p:cBhvr>
                                    </p:animEffect>
                                  </p:childTnLst>
                                </p:cTn>
                              </p:par>
                            </p:childTnLst>
                          </p:cTn>
                        </p:par>
                        <p:par>
                          <p:cTn id="27" fill="hold">
                            <p:stCondLst>
                              <p:cond delay="12700"/>
                            </p:stCondLst>
                            <p:childTnLst>
                              <p:par>
                                <p:cTn id="28" presetID="10" presetClass="entr" presetSubtype="0" fill="hold" grpId="0" nodeType="afterEffect">
                                  <p:stCondLst>
                                    <p:cond delay="0"/>
                                  </p:stCondLst>
                                  <p:iterate type="wd">
                                    <p:tmPct val="10000"/>
                                  </p:iterate>
                                  <p:childTnLst>
                                    <p:set>
                                      <p:cBhvr>
                                        <p:cTn id="29" dur="1" fill="hold">
                                          <p:stCondLst>
                                            <p:cond delay="0"/>
                                          </p:stCondLst>
                                        </p:cTn>
                                        <p:tgtEl>
                                          <p:spTgt spid="56323">
                                            <p:txEl>
                                              <p:pRg st="6" end="6"/>
                                            </p:txEl>
                                          </p:spTgt>
                                        </p:tgtEl>
                                        <p:attrNameLst>
                                          <p:attrName>style.visibility</p:attrName>
                                        </p:attrNameLst>
                                      </p:cBhvr>
                                      <p:to>
                                        <p:strVal val="visible"/>
                                      </p:to>
                                    </p:set>
                                    <p:animEffect transition="in" filter="fade">
                                      <p:cBhvr>
                                        <p:cTn id="30" dur="1000"/>
                                        <p:tgtEl>
                                          <p:spTgt spid="56323">
                                            <p:txEl>
                                              <p:pRg st="6" end="6"/>
                                            </p:txEl>
                                          </p:spTgt>
                                        </p:tgtEl>
                                      </p:cBhvr>
                                    </p:animEffect>
                                  </p:childTnLst>
                                </p:cTn>
                              </p:par>
                            </p:childTnLst>
                          </p:cTn>
                        </p:par>
                        <p:par>
                          <p:cTn id="31" fill="hold">
                            <p:stCondLst>
                              <p:cond delay="14000"/>
                            </p:stCondLst>
                            <p:childTnLst>
                              <p:par>
                                <p:cTn id="32" presetID="10" presetClass="entr" presetSubtype="0" fill="hold" grpId="0" nodeType="afterEffect">
                                  <p:stCondLst>
                                    <p:cond delay="0"/>
                                  </p:stCondLst>
                                  <p:iterate type="wd">
                                    <p:tmPct val="10000"/>
                                  </p:iterate>
                                  <p:childTnLst>
                                    <p:set>
                                      <p:cBhvr>
                                        <p:cTn id="33" dur="1" fill="hold">
                                          <p:stCondLst>
                                            <p:cond delay="0"/>
                                          </p:stCondLst>
                                        </p:cTn>
                                        <p:tgtEl>
                                          <p:spTgt spid="56323">
                                            <p:txEl>
                                              <p:pRg st="7" end="7"/>
                                            </p:txEl>
                                          </p:spTgt>
                                        </p:tgtEl>
                                        <p:attrNameLst>
                                          <p:attrName>style.visibility</p:attrName>
                                        </p:attrNameLst>
                                      </p:cBhvr>
                                      <p:to>
                                        <p:strVal val="visible"/>
                                      </p:to>
                                    </p:set>
                                    <p:animEffect transition="in" filter="fade">
                                      <p:cBhvr>
                                        <p:cTn id="34" dur="1000"/>
                                        <p:tgtEl>
                                          <p:spTgt spid="56323">
                                            <p:txEl>
                                              <p:pRg st="7" end="7"/>
                                            </p:txEl>
                                          </p:spTgt>
                                        </p:tgtEl>
                                      </p:cBhvr>
                                    </p:animEffect>
                                  </p:childTnLst>
                                </p:cTn>
                              </p:par>
                            </p:childTnLst>
                          </p:cTn>
                        </p:par>
                        <p:par>
                          <p:cTn id="35" fill="hold">
                            <p:stCondLst>
                              <p:cond delay="15600"/>
                            </p:stCondLst>
                            <p:childTnLst>
                              <p:par>
                                <p:cTn id="36" presetID="10" presetClass="entr" presetSubtype="0" fill="hold" grpId="0" nodeType="afterEffect">
                                  <p:stCondLst>
                                    <p:cond delay="0"/>
                                  </p:stCondLst>
                                  <p:iterate type="wd">
                                    <p:tmPct val="10000"/>
                                  </p:iterate>
                                  <p:childTnLst>
                                    <p:set>
                                      <p:cBhvr>
                                        <p:cTn id="37" dur="1" fill="hold">
                                          <p:stCondLst>
                                            <p:cond delay="0"/>
                                          </p:stCondLst>
                                        </p:cTn>
                                        <p:tgtEl>
                                          <p:spTgt spid="56323">
                                            <p:txEl>
                                              <p:pRg st="8" end="8"/>
                                            </p:txEl>
                                          </p:spTgt>
                                        </p:tgtEl>
                                        <p:attrNameLst>
                                          <p:attrName>style.visibility</p:attrName>
                                        </p:attrNameLst>
                                      </p:cBhvr>
                                      <p:to>
                                        <p:strVal val="visible"/>
                                      </p:to>
                                    </p:set>
                                    <p:animEffect transition="in" filter="fade">
                                      <p:cBhvr>
                                        <p:cTn id="38" dur="1000"/>
                                        <p:tgtEl>
                                          <p:spTgt spid="56323">
                                            <p:txEl>
                                              <p:pRg st="8" end="8"/>
                                            </p:txEl>
                                          </p:spTgt>
                                        </p:tgtEl>
                                      </p:cBhvr>
                                    </p:animEffect>
                                  </p:childTnLst>
                                </p:cTn>
                              </p:par>
                            </p:childTnLst>
                          </p:cTn>
                        </p:par>
                        <p:par>
                          <p:cTn id="39" fill="hold">
                            <p:stCondLst>
                              <p:cond delay="16900"/>
                            </p:stCondLst>
                            <p:childTnLst>
                              <p:par>
                                <p:cTn id="40" presetID="10" presetClass="entr" presetSubtype="0" fill="hold" grpId="0" nodeType="afterEffect">
                                  <p:stCondLst>
                                    <p:cond delay="0"/>
                                  </p:stCondLst>
                                  <p:iterate type="wd">
                                    <p:tmPct val="10000"/>
                                  </p:iterate>
                                  <p:childTnLst>
                                    <p:set>
                                      <p:cBhvr>
                                        <p:cTn id="41" dur="1" fill="hold">
                                          <p:stCondLst>
                                            <p:cond delay="0"/>
                                          </p:stCondLst>
                                        </p:cTn>
                                        <p:tgtEl>
                                          <p:spTgt spid="56323">
                                            <p:txEl>
                                              <p:pRg st="9" end="9"/>
                                            </p:txEl>
                                          </p:spTgt>
                                        </p:tgtEl>
                                        <p:attrNameLst>
                                          <p:attrName>style.visibility</p:attrName>
                                        </p:attrNameLst>
                                      </p:cBhvr>
                                      <p:to>
                                        <p:strVal val="visible"/>
                                      </p:to>
                                    </p:set>
                                    <p:animEffect transition="in" filter="fade">
                                      <p:cBhvr>
                                        <p:cTn id="42" dur="1000"/>
                                        <p:tgtEl>
                                          <p:spTgt spid="56323">
                                            <p:txEl>
                                              <p:pRg st="9" end="9"/>
                                            </p:txEl>
                                          </p:spTgt>
                                        </p:tgtEl>
                                      </p:cBhvr>
                                    </p:animEffect>
                                  </p:childTnLst>
                                </p:cTn>
                              </p:par>
                            </p:childTnLst>
                          </p:cTn>
                        </p:par>
                        <p:par>
                          <p:cTn id="43" fill="hold">
                            <p:stCondLst>
                              <p:cond delay="18500"/>
                            </p:stCondLst>
                            <p:childTnLst>
                              <p:par>
                                <p:cTn id="44" presetID="10" presetClass="entr" presetSubtype="0" fill="hold" grpId="0" nodeType="afterEffect">
                                  <p:stCondLst>
                                    <p:cond delay="0"/>
                                  </p:stCondLst>
                                  <p:iterate type="wd">
                                    <p:tmPct val="10000"/>
                                  </p:iterate>
                                  <p:childTnLst>
                                    <p:set>
                                      <p:cBhvr>
                                        <p:cTn id="45" dur="1" fill="hold">
                                          <p:stCondLst>
                                            <p:cond delay="0"/>
                                          </p:stCondLst>
                                        </p:cTn>
                                        <p:tgtEl>
                                          <p:spTgt spid="56323">
                                            <p:txEl>
                                              <p:pRg st="11" end="11"/>
                                            </p:txEl>
                                          </p:spTgt>
                                        </p:tgtEl>
                                        <p:attrNameLst>
                                          <p:attrName>style.visibility</p:attrName>
                                        </p:attrNameLst>
                                      </p:cBhvr>
                                      <p:to>
                                        <p:strVal val="visible"/>
                                      </p:to>
                                    </p:set>
                                    <p:animEffect transition="in" filter="fade">
                                      <p:cBhvr>
                                        <p:cTn id="46" dur="1000"/>
                                        <p:tgtEl>
                                          <p:spTgt spid="5632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uiExpand="1" build="p"/>
      <p:bldP spid="5632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Text Box 3"/>
          <p:cNvSpPr txBox="1">
            <a:spLocks noChangeAspect="1" noChangeArrowheads="1"/>
          </p:cNvSpPr>
          <p:nvPr/>
        </p:nvSpPr>
        <p:spPr bwMode="auto">
          <a:xfrm>
            <a:off x="0" y="5410200"/>
            <a:ext cx="9144000" cy="1447800"/>
          </a:xfrm>
          <a:prstGeom prst="rect">
            <a:avLst/>
          </a:prstGeom>
          <a:noFill/>
          <a:ln w="9525">
            <a:noFill/>
            <a:miter lim="800000"/>
            <a:headEnd/>
            <a:tailEnd/>
          </a:ln>
          <a:effectLst/>
        </p:spPr>
        <p:txBody>
          <a:bodyPr lIns="274320" anchor="ctr" anchorCtr="1"/>
          <a:lstStyle/>
          <a:p>
            <a:r>
              <a:rPr lang="en-US" sz="2400">
                <a:solidFill>
                  <a:srgbClr val="FFFFCC"/>
                </a:solidFill>
              </a:rPr>
              <a:t>may we witness to you by lives of prayer, love and service, </a:t>
            </a:r>
            <a:br>
              <a:rPr lang="en-US" sz="2400">
                <a:solidFill>
                  <a:srgbClr val="FFFFCC"/>
                </a:solidFill>
              </a:rPr>
            </a:br>
            <a:r>
              <a:rPr lang="en-US" sz="2400">
                <a:solidFill>
                  <a:srgbClr val="FFFFCC"/>
                </a:solidFill>
              </a:rPr>
              <a:t>so that we can share your Easter victory.</a:t>
            </a:r>
          </a:p>
        </p:txBody>
      </p:sp>
      <p:pic>
        <p:nvPicPr>
          <p:cNvPr id="57350" name="Picture 6" descr="letter"/>
          <p:cNvPicPr>
            <a:picLocks noChangeAspect="1" noChangeArrowheads="1"/>
          </p:cNvPicPr>
          <p:nvPr/>
        </p:nvPicPr>
        <p:blipFill>
          <a:blip r:embed="rId2" cstate="print"/>
          <a:srcRect/>
          <a:stretch>
            <a:fillRect/>
          </a:stretch>
        </p:blipFill>
        <p:spPr bwMode="auto">
          <a:xfrm>
            <a:off x="2362200" y="228600"/>
            <a:ext cx="4432300" cy="5168900"/>
          </a:xfrm>
          <a:prstGeom prst="rect">
            <a:avLst/>
          </a:prstGeom>
          <a:noFill/>
        </p:spPr>
      </p:pic>
      <p:sp>
        <p:nvSpPr>
          <p:cNvPr id="57353" name="Text Box 9"/>
          <p:cNvSpPr txBox="1">
            <a:spLocks noChangeAspect="1" noChangeArrowheads="1"/>
          </p:cNvSpPr>
          <p:nvPr/>
        </p:nvSpPr>
        <p:spPr bwMode="auto">
          <a:xfrm>
            <a:off x="0" y="0"/>
            <a:ext cx="2286000" cy="5410200"/>
          </a:xfrm>
          <a:prstGeom prst="rect">
            <a:avLst/>
          </a:prstGeom>
          <a:noFill/>
          <a:ln w="9525">
            <a:noFill/>
            <a:miter lim="800000"/>
            <a:headEnd/>
            <a:tailEnd/>
          </a:ln>
          <a:effectLst/>
        </p:spPr>
        <p:txBody>
          <a:bodyPr lIns="274320" anchor="ctr" anchorCtr="1"/>
          <a:lstStyle/>
          <a:p>
            <a:r>
              <a:rPr lang="en-US" sz="2400">
                <a:solidFill>
                  <a:srgbClr val="FFFFCC"/>
                </a:solidFill>
              </a:rPr>
              <a:t>Thank you Lord, for sharing our human existence – our struggles, our pain, our fears, and even death itself. </a:t>
            </a:r>
          </a:p>
        </p:txBody>
      </p:sp>
      <p:sp>
        <p:nvSpPr>
          <p:cNvPr id="57354" name="Text Box 10"/>
          <p:cNvSpPr txBox="1">
            <a:spLocks noChangeAspect="1" noChangeArrowheads="1"/>
          </p:cNvSpPr>
          <p:nvPr/>
        </p:nvSpPr>
        <p:spPr bwMode="auto">
          <a:xfrm>
            <a:off x="6858000" y="0"/>
            <a:ext cx="2286000" cy="5410200"/>
          </a:xfrm>
          <a:prstGeom prst="rect">
            <a:avLst/>
          </a:prstGeom>
          <a:noFill/>
          <a:ln w="9525">
            <a:noFill/>
            <a:miter lim="800000"/>
            <a:headEnd/>
            <a:tailEnd/>
          </a:ln>
          <a:effectLst/>
        </p:spPr>
        <p:txBody>
          <a:bodyPr lIns="274320" anchor="ctr" anchorCtr="1"/>
          <a:lstStyle/>
          <a:p>
            <a:r>
              <a:rPr lang="en-US" sz="2400">
                <a:solidFill>
                  <a:srgbClr val="FFFFCC"/>
                </a:solidFill>
              </a:rPr>
              <a:t>Be with us </a:t>
            </a:r>
            <a:br>
              <a:rPr lang="en-US" sz="2400">
                <a:solidFill>
                  <a:srgbClr val="FFFFCC"/>
                </a:solidFill>
              </a:rPr>
            </a:br>
            <a:r>
              <a:rPr lang="en-US" sz="2400">
                <a:solidFill>
                  <a:srgbClr val="FFFFCC"/>
                </a:solidFill>
              </a:rPr>
              <a:t>in our sufferings. </a:t>
            </a:r>
            <a:br>
              <a:rPr lang="en-US" sz="2400">
                <a:solidFill>
                  <a:srgbClr val="FFFFCC"/>
                </a:solidFill>
              </a:rPr>
            </a:br>
            <a:endParaRPr lang="en-US" sz="2400">
              <a:solidFill>
                <a:srgbClr val="FFFFCC"/>
              </a:solidFill>
            </a:endParaRPr>
          </a:p>
          <a:p>
            <a:r>
              <a:rPr lang="en-US" sz="2400">
                <a:solidFill>
                  <a:srgbClr val="FFFFCC"/>
                </a:solidFill>
              </a:rPr>
              <a:t>As we have followed </a:t>
            </a:r>
            <a:br>
              <a:rPr lang="en-US" sz="2400">
                <a:solidFill>
                  <a:srgbClr val="FFFFCC"/>
                </a:solidFill>
              </a:rPr>
            </a:br>
            <a:r>
              <a:rPr lang="en-US" sz="2400">
                <a:solidFill>
                  <a:srgbClr val="FFFFCC"/>
                </a:solidFill>
              </a:rPr>
              <a:t>your painful journey </a:t>
            </a:r>
            <a:br>
              <a:rPr lang="en-US" sz="2400">
                <a:solidFill>
                  <a:srgbClr val="FFFFCC"/>
                </a:solidFill>
              </a:rPr>
            </a:br>
            <a:r>
              <a:rPr lang="en-US" sz="2400">
                <a:solidFill>
                  <a:srgbClr val="FFFFCC"/>
                </a:solidFill>
              </a:rPr>
              <a:t>to Calvary, </a:t>
            </a:r>
          </a:p>
        </p:txBody>
      </p:sp>
    </p:spTree>
  </p:cSld>
  <p:clrMapOvr>
    <a:masterClrMapping/>
  </p:clrMapOvr>
  <p:transition spd="slow" advTm="3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57353">
                                            <p:txEl>
                                              <p:pRg st="0" end="0"/>
                                            </p:txEl>
                                          </p:spTgt>
                                        </p:tgtEl>
                                        <p:attrNameLst>
                                          <p:attrName>style.visibility</p:attrName>
                                        </p:attrNameLst>
                                      </p:cBhvr>
                                      <p:to>
                                        <p:strVal val="visible"/>
                                      </p:to>
                                    </p:set>
                                    <p:animEffect transition="in" filter="fade">
                                      <p:cBhvr>
                                        <p:cTn id="7" dur="2000"/>
                                        <p:tgtEl>
                                          <p:spTgt spid="57353">
                                            <p:txEl>
                                              <p:pRg st="0" end="0"/>
                                            </p:txEl>
                                          </p:spTgt>
                                        </p:tgtEl>
                                      </p:cBhvr>
                                    </p:animEffect>
                                  </p:childTnLst>
                                </p:cTn>
                              </p:par>
                            </p:childTnLst>
                          </p:cTn>
                        </p:par>
                        <p:par>
                          <p:cTn id="8" fill="hold">
                            <p:stCondLst>
                              <p:cond delay="68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57354">
                                            <p:txEl>
                                              <p:pRg st="0" end="0"/>
                                            </p:txEl>
                                          </p:spTgt>
                                        </p:tgtEl>
                                        <p:attrNameLst>
                                          <p:attrName>style.visibility</p:attrName>
                                        </p:attrNameLst>
                                      </p:cBhvr>
                                      <p:to>
                                        <p:strVal val="visible"/>
                                      </p:to>
                                    </p:set>
                                    <p:animEffect transition="in" filter="fade">
                                      <p:cBhvr>
                                        <p:cTn id="11" dur="2000"/>
                                        <p:tgtEl>
                                          <p:spTgt spid="57354">
                                            <p:txEl>
                                              <p:pRg st="0" end="0"/>
                                            </p:txEl>
                                          </p:spTgt>
                                        </p:tgtEl>
                                      </p:cBhvr>
                                    </p:animEffect>
                                  </p:childTnLst>
                                </p:cTn>
                              </p:par>
                            </p:childTnLst>
                          </p:cTn>
                        </p:par>
                        <p:par>
                          <p:cTn id="12" fill="hold">
                            <p:stCondLst>
                              <p:cond delay="104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57354">
                                            <p:txEl>
                                              <p:pRg st="1" end="1"/>
                                            </p:txEl>
                                          </p:spTgt>
                                        </p:tgtEl>
                                        <p:attrNameLst>
                                          <p:attrName>style.visibility</p:attrName>
                                        </p:attrNameLst>
                                      </p:cBhvr>
                                      <p:to>
                                        <p:strVal val="visible"/>
                                      </p:to>
                                    </p:set>
                                    <p:animEffect transition="in" filter="fade">
                                      <p:cBhvr>
                                        <p:cTn id="15" dur="2000"/>
                                        <p:tgtEl>
                                          <p:spTgt spid="57354">
                                            <p:txEl>
                                              <p:pRg st="1" end="1"/>
                                            </p:txEl>
                                          </p:spTgt>
                                        </p:tgtEl>
                                      </p:cBhvr>
                                    </p:animEffect>
                                  </p:childTnLst>
                                </p:cTn>
                              </p:par>
                            </p:childTnLst>
                          </p:cTn>
                        </p:par>
                        <p:par>
                          <p:cTn id="16" fill="hold">
                            <p:stCondLst>
                              <p:cond delay="1480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57347">
                                            <p:txEl>
                                              <p:pRg st="0" end="0"/>
                                            </p:txEl>
                                          </p:spTgt>
                                        </p:tgtEl>
                                        <p:attrNameLst>
                                          <p:attrName>style.visibility</p:attrName>
                                        </p:attrNameLst>
                                      </p:cBhvr>
                                      <p:to>
                                        <p:strVal val="visible"/>
                                      </p:to>
                                    </p:set>
                                    <p:animEffect transition="in" filter="fade">
                                      <p:cBhvr>
                                        <p:cTn id="19" dur="2000"/>
                                        <p:tgtEl>
                                          <p:spTgt spid="57347">
                                            <p:txEl>
                                              <p:pRg st="0" end="0"/>
                                            </p:txEl>
                                          </p:spTgt>
                                        </p:tgtEl>
                                      </p:cBhvr>
                                    </p:animEffect>
                                  </p:childTnLst>
                                </p:cTn>
                              </p:par>
                            </p:childTnLst>
                          </p:cTn>
                        </p:par>
                        <p:par>
                          <p:cTn id="20" fill="hold">
                            <p:stCondLst>
                              <p:cond delay="21400"/>
                            </p:stCondLst>
                            <p:childTnLst>
                              <p:par>
                                <p:cTn id="21" presetID="53" presetClass="entr" presetSubtype="0" fill="hold" nodeType="afterEffect">
                                  <p:stCondLst>
                                    <p:cond delay="0"/>
                                  </p:stCondLst>
                                  <p:childTnLst>
                                    <p:set>
                                      <p:cBhvr>
                                        <p:cTn id="22" dur="1" fill="hold">
                                          <p:stCondLst>
                                            <p:cond delay="0"/>
                                          </p:stCondLst>
                                        </p:cTn>
                                        <p:tgtEl>
                                          <p:spTgt spid="57350"/>
                                        </p:tgtEl>
                                        <p:attrNameLst>
                                          <p:attrName>style.visibility</p:attrName>
                                        </p:attrNameLst>
                                      </p:cBhvr>
                                      <p:to>
                                        <p:strVal val="visible"/>
                                      </p:to>
                                    </p:set>
                                    <p:anim calcmode="lin" valueType="num">
                                      <p:cBhvr>
                                        <p:cTn id="23" dur="3000" fill="hold"/>
                                        <p:tgtEl>
                                          <p:spTgt spid="57350"/>
                                        </p:tgtEl>
                                        <p:attrNameLst>
                                          <p:attrName>ppt_w</p:attrName>
                                        </p:attrNameLst>
                                      </p:cBhvr>
                                      <p:tavLst>
                                        <p:tav tm="0">
                                          <p:val>
                                            <p:fltVal val="0"/>
                                          </p:val>
                                        </p:tav>
                                        <p:tav tm="100000">
                                          <p:val>
                                            <p:strVal val="#ppt_w"/>
                                          </p:val>
                                        </p:tav>
                                      </p:tavLst>
                                    </p:anim>
                                    <p:anim calcmode="lin" valueType="num">
                                      <p:cBhvr>
                                        <p:cTn id="24" dur="3000" fill="hold"/>
                                        <p:tgtEl>
                                          <p:spTgt spid="57350"/>
                                        </p:tgtEl>
                                        <p:attrNameLst>
                                          <p:attrName>ppt_h</p:attrName>
                                        </p:attrNameLst>
                                      </p:cBhvr>
                                      <p:tavLst>
                                        <p:tav tm="0">
                                          <p:val>
                                            <p:fltVal val="0"/>
                                          </p:val>
                                        </p:tav>
                                        <p:tav tm="100000">
                                          <p:val>
                                            <p:strVal val="#ppt_h"/>
                                          </p:val>
                                        </p:tav>
                                      </p:tavLst>
                                    </p:anim>
                                    <p:animEffect transition="in" filter="fade">
                                      <p:cBhvr>
                                        <p:cTn id="25" dur="3000"/>
                                        <p:tgtEl>
                                          <p:spTgt spid="5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allAtOnce"/>
      <p:bldP spid="57353" grpId="0" build="allAtOnce"/>
      <p:bldP spid="57354"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7" name="Picture 5" descr="Stn01"/>
          <p:cNvPicPr>
            <a:picLocks noChangeAspect="1" noChangeArrowheads="1"/>
          </p:cNvPicPr>
          <p:nvPr/>
        </p:nvPicPr>
        <p:blipFill>
          <a:blip r:embed="rId2" cstate="print"/>
          <a:srcRect/>
          <a:stretch>
            <a:fillRect/>
          </a:stretch>
        </p:blipFill>
        <p:spPr bwMode="auto">
          <a:xfrm>
            <a:off x="0" y="0"/>
            <a:ext cx="9144000" cy="6096000"/>
          </a:xfrm>
          <a:prstGeom prst="rect">
            <a:avLst/>
          </a:prstGeom>
          <a:noFill/>
        </p:spPr>
      </p:pic>
      <p:sp>
        <p:nvSpPr>
          <p:cNvPr id="28676" name="Text Box 4"/>
          <p:cNvSpPr txBox="1">
            <a:spLocks noChangeAspect="1" noChangeArrowheads="1"/>
          </p:cNvSpPr>
          <p:nvPr/>
        </p:nvSpPr>
        <p:spPr bwMode="auto">
          <a:xfrm>
            <a:off x="0" y="5486400"/>
            <a:ext cx="9144000" cy="1371600"/>
          </a:xfrm>
          <a:prstGeom prst="rect">
            <a:avLst/>
          </a:prstGeom>
          <a:gradFill rotWithShape="1">
            <a:gsLst>
              <a:gs pos="0">
                <a:srgbClr val="800000"/>
              </a:gs>
              <a:gs pos="100000">
                <a:srgbClr val="800000">
                  <a:gamma/>
                  <a:shade val="46275"/>
                  <a:invGamma/>
                </a:srgbClr>
              </a:gs>
            </a:gsLst>
            <a:lin ang="5400000" scaled="1"/>
          </a:gradFill>
          <a:ln w="9525">
            <a:noFill/>
            <a:miter lim="800000"/>
            <a:headEnd/>
            <a:tailEnd/>
          </a:ln>
          <a:effectLst/>
        </p:spPr>
        <p:txBody>
          <a:bodyPr lIns="274320" anchor="ctr" anchorCtr="1"/>
          <a:lstStyle/>
          <a:p>
            <a:pPr algn="l"/>
            <a:r>
              <a:rPr lang="en-US" sz="2000">
                <a:solidFill>
                  <a:srgbClr val="FFFFCC"/>
                </a:solidFill>
              </a:rPr>
              <a:t>But we do this even today. We are so quick to judge and to condemn those who are different from us; we do not want to encounter “dangerous” people who may challenge us to change from our selfish ways. </a:t>
            </a:r>
          </a:p>
        </p:txBody>
      </p:sp>
      <p:sp>
        <p:nvSpPr>
          <p:cNvPr id="28678" name="Text Box 6"/>
          <p:cNvSpPr txBox="1">
            <a:spLocks noChangeAspect="1" noChangeArrowheads="1"/>
          </p:cNvSpPr>
          <p:nvPr/>
        </p:nvSpPr>
        <p:spPr bwMode="auto">
          <a:xfrm>
            <a:off x="0" y="0"/>
            <a:ext cx="2743200" cy="762000"/>
          </a:xfrm>
          <a:prstGeom prst="rect">
            <a:avLst/>
          </a:prstGeom>
          <a:gradFill rotWithShape="1">
            <a:gsLst>
              <a:gs pos="0">
                <a:srgbClr val="800000"/>
              </a:gs>
              <a:gs pos="100000">
                <a:srgbClr val="800000">
                  <a:gamma/>
                  <a:shade val="46275"/>
                  <a:invGamma/>
                </a:srgbClr>
              </a:gs>
            </a:gsLst>
            <a:lin ang="5400000" scaled="1"/>
          </a:gradFill>
          <a:ln w="9525">
            <a:noFill/>
            <a:miter lim="800000"/>
            <a:headEnd/>
            <a:tailEnd/>
          </a:ln>
          <a:effectLst/>
        </p:spPr>
        <p:txBody>
          <a:bodyPr anchor="ctr" anchorCtr="1"/>
          <a:lstStyle/>
          <a:p>
            <a:pPr algn="l"/>
            <a:r>
              <a:rPr lang="en-US" sz="2000">
                <a:solidFill>
                  <a:srgbClr val="FFFFCC"/>
                </a:solidFill>
              </a:rPr>
              <a:t>1</a:t>
            </a:r>
            <a:r>
              <a:rPr lang="en-US" sz="2000" baseline="30000">
                <a:solidFill>
                  <a:srgbClr val="FFFFCC"/>
                </a:solidFill>
              </a:rPr>
              <a:t>st</a:t>
            </a:r>
            <a:r>
              <a:rPr lang="en-US" sz="2000">
                <a:solidFill>
                  <a:srgbClr val="FFFFCC"/>
                </a:solidFill>
              </a:rPr>
              <a:t> Station: Jesus is condemned to death</a:t>
            </a:r>
          </a:p>
        </p:txBody>
      </p:sp>
    </p:spTree>
  </p:cSld>
  <p:clrMapOvr>
    <a:masterClrMapping/>
  </p:clrMapOvr>
  <p:transition spd="slow" advTm="3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677"/>
                                        </p:tgtEl>
                                        <p:attrNameLst>
                                          <p:attrName>style.visibility</p:attrName>
                                        </p:attrNameLst>
                                      </p:cBhvr>
                                      <p:to>
                                        <p:strVal val="visible"/>
                                      </p:to>
                                    </p:set>
                                    <p:animEffect transition="in" filter="fade">
                                      <p:cBhvr>
                                        <p:cTn id="7" dur="2000"/>
                                        <p:tgtEl>
                                          <p:spTgt spid="2867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8676">
                                            <p:bg/>
                                          </p:spTgt>
                                        </p:tgtEl>
                                        <p:attrNameLst>
                                          <p:attrName>style.visibility</p:attrName>
                                        </p:attrNameLst>
                                      </p:cBhvr>
                                      <p:to>
                                        <p:strVal val="visible"/>
                                      </p:to>
                                    </p:set>
                                    <p:animEffect transition="in" filter="fade">
                                      <p:cBhvr>
                                        <p:cTn id="11" dur="2000"/>
                                        <p:tgtEl>
                                          <p:spTgt spid="28676">
                                            <p:bg/>
                                          </p:spTgt>
                                        </p:tgtEl>
                                      </p:cBhvr>
                                    </p:animEffect>
                                  </p:childTnLst>
                                </p:cTn>
                              </p:par>
                              <p:par>
                                <p:cTn id="12" presetID="10" presetClass="entr" presetSubtype="0" fill="hold" grpId="0" nodeType="withEffect">
                                  <p:stCondLst>
                                    <p:cond delay="0"/>
                                  </p:stCondLst>
                                  <p:iterate type="wd">
                                    <p:tmPct val="10000"/>
                                  </p:iterate>
                                  <p:childTnLst>
                                    <p:set>
                                      <p:cBhvr>
                                        <p:cTn id="13" dur="1" fill="hold">
                                          <p:stCondLst>
                                            <p:cond delay="0"/>
                                          </p:stCondLst>
                                        </p:cTn>
                                        <p:tgtEl>
                                          <p:spTgt spid="28676">
                                            <p:txEl>
                                              <p:pRg st="0" end="0"/>
                                            </p:txEl>
                                          </p:spTgt>
                                        </p:tgtEl>
                                        <p:attrNameLst>
                                          <p:attrName>style.visibility</p:attrName>
                                        </p:attrNameLst>
                                      </p:cBhvr>
                                      <p:to>
                                        <p:strVal val="visible"/>
                                      </p:to>
                                    </p:set>
                                    <p:animEffect transition="in" filter="fade">
                                      <p:cBhvr>
                                        <p:cTn id="14" dur="2000"/>
                                        <p:tgtEl>
                                          <p:spTgt spid="286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uiExpand="1" build="allAtOnce"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Stn02"/>
          <p:cNvPicPr>
            <a:picLocks noChangeAspect="1" noChangeArrowheads="1"/>
          </p:cNvPicPr>
          <p:nvPr/>
        </p:nvPicPr>
        <p:blipFill>
          <a:blip r:embed="rId2" cstate="print"/>
          <a:srcRect/>
          <a:stretch>
            <a:fillRect/>
          </a:stretch>
        </p:blipFill>
        <p:spPr bwMode="auto">
          <a:xfrm>
            <a:off x="0" y="0"/>
            <a:ext cx="9144000" cy="6096000"/>
          </a:xfrm>
          <a:prstGeom prst="rect">
            <a:avLst/>
          </a:prstGeom>
          <a:noFill/>
        </p:spPr>
      </p:pic>
      <p:sp>
        <p:nvSpPr>
          <p:cNvPr id="29699" name="Text Box 3"/>
          <p:cNvSpPr txBox="1">
            <a:spLocks noChangeAspect="1" noChangeArrowheads="1"/>
          </p:cNvSpPr>
          <p:nvPr/>
        </p:nvSpPr>
        <p:spPr bwMode="auto">
          <a:xfrm>
            <a:off x="0" y="5486400"/>
            <a:ext cx="9144000" cy="1371600"/>
          </a:xfrm>
          <a:prstGeom prst="rect">
            <a:avLst/>
          </a:prstGeom>
          <a:gradFill rotWithShape="1">
            <a:gsLst>
              <a:gs pos="0">
                <a:srgbClr val="993300"/>
              </a:gs>
              <a:gs pos="100000">
                <a:srgbClr val="993300">
                  <a:gamma/>
                  <a:shade val="46275"/>
                  <a:invGamma/>
                </a:srgbClr>
              </a:gs>
            </a:gsLst>
            <a:lin ang="5400000" scaled="1"/>
          </a:gradFill>
          <a:ln w="9525">
            <a:noFill/>
            <a:miter lim="800000"/>
            <a:headEnd/>
            <a:tailEnd/>
          </a:ln>
          <a:effectLst/>
        </p:spPr>
        <p:txBody>
          <a:bodyPr lIns="274320" anchor="ctr" anchorCtr="1"/>
          <a:lstStyle/>
          <a:p>
            <a:pPr algn="l"/>
            <a:r>
              <a:rPr lang="en-US" sz="2000">
                <a:solidFill>
                  <a:srgbClr val="FFFFCC"/>
                </a:solidFill>
              </a:rPr>
              <a:t>The heavy Cross on his shoulders was meant to shame Jesus in front of the crowd. It meant that he was marked out for ridicule and a humiliating death.  </a:t>
            </a:r>
            <a:br>
              <a:rPr lang="en-US" sz="2000">
                <a:solidFill>
                  <a:srgbClr val="FFFFCC"/>
                </a:solidFill>
              </a:rPr>
            </a:br>
            <a:r>
              <a:rPr lang="en-US" sz="2000">
                <a:solidFill>
                  <a:srgbClr val="FFFFCC"/>
                </a:solidFill>
              </a:rPr>
              <a:t>It gave license to anyone in the crowd who wanted to taunt him and rail at him. It was an outlet for violence.</a:t>
            </a:r>
          </a:p>
        </p:txBody>
      </p:sp>
      <p:sp>
        <p:nvSpPr>
          <p:cNvPr id="29701" name="Text Box 5"/>
          <p:cNvSpPr txBox="1">
            <a:spLocks noChangeAspect="1" noChangeArrowheads="1"/>
          </p:cNvSpPr>
          <p:nvPr/>
        </p:nvSpPr>
        <p:spPr bwMode="auto">
          <a:xfrm>
            <a:off x="4572000" y="0"/>
            <a:ext cx="4572000" cy="533400"/>
          </a:xfrm>
          <a:prstGeom prst="rect">
            <a:avLst/>
          </a:prstGeom>
          <a:gradFill rotWithShape="1">
            <a:gsLst>
              <a:gs pos="0">
                <a:srgbClr val="CC6600"/>
              </a:gs>
              <a:gs pos="100000">
                <a:srgbClr val="CC6600">
                  <a:gamma/>
                  <a:shade val="46275"/>
                  <a:invGamma/>
                </a:srgbClr>
              </a:gs>
            </a:gsLst>
            <a:lin ang="5400000" scaled="1"/>
          </a:gradFill>
          <a:ln w="9525">
            <a:noFill/>
            <a:miter lim="800000"/>
            <a:headEnd/>
            <a:tailEnd/>
          </a:ln>
          <a:effectLst/>
        </p:spPr>
        <p:txBody>
          <a:bodyPr anchor="ctr" anchorCtr="1"/>
          <a:lstStyle/>
          <a:p>
            <a:pPr algn="l"/>
            <a:r>
              <a:rPr lang="en-US" sz="2000">
                <a:solidFill>
                  <a:srgbClr val="FFFFCC"/>
                </a:solidFill>
              </a:rPr>
              <a:t>2</a:t>
            </a:r>
            <a:r>
              <a:rPr lang="en-US" sz="2000" baseline="30000">
                <a:solidFill>
                  <a:srgbClr val="FFFFCC"/>
                </a:solidFill>
              </a:rPr>
              <a:t>nd</a:t>
            </a:r>
            <a:r>
              <a:rPr lang="en-US" sz="2000">
                <a:solidFill>
                  <a:srgbClr val="FFFFCC"/>
                </a:solidFill>
              </a:rPr>
              <a:t> Station: Jesus carries His Cross</a:t>
            </a:r>
          </a:p>
        </p:txBody>
      </p:sp>
    </p:spTree>
  </p:cSld>
  <p:clrMapOvr>
    <a:masterClrMapping/>
  </p:clrMapOvr>
  <p:transition spd="slow" advTm="3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700"/>
                                        </p:tgtEl>
                                        <p:attrNameLst>
                                          <p:attrName>style.visibility</p:attrName>
                                        </p:attrNameLst>
                                      </p:cBhvr>
                                      <p:to>
                                        <p:strVal val="visible"/>
                                      </p:to>
                                    </p:set>
                                    <p:animEffect transition="in" filter="fade">
                                      <p:cBhvr>
                                        <p:cTn id="7" dur="2000"/>
                                        <p:tgtEl>
                                          <p:spTgt spid="29700"/>
                                        </p:tgtEl>
                                      </p:cBhvr>
                                    </p:animEffect>
                                  </p:childTnLst>
                                </p:cTn>
                              </p:par>
                            </p:childTnLst>
                          </p:cTn>
                        </p:par>
                        <p:par>
                          <p:cTn id="8" fill="hold">
                            <p:stCondLst>
                              <p:cond delay="20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29701">
                                            <p:bg/>
                                          </p:spTgt>
                                        </p:tgtEl>
                                        <p:attrNameLst>
                                          <p:attrName>style.visibility</p:attrName>
                                        </p:attrNameLst>
                                      </p:cBhvr>
                                      <p:to>
                                        <p:strVal val="visible"/>
                                      </p:to>
                                    </p:set>
                                    <p:animEffect transition="in" filter="fade">
                                      <p:cBhvr>
                                        <p:cTn id="11" dur="2000"/>
                                        <p:tgtEl>
                                          <p:spTgt spid="29701">
                                            <p:bg/>
                                          </p:spTgt>
                                        </p:tgtEl>
                                      </p:cBhvr>
                                    </p:animEffect>
                                  </p:childTnLst>
                                </p:cTn>
                              </p:par>
                              <p:par>
                                <p:cTn id="12" presetID="10" presetClass="entr" presetSubtype="0" fill="hold" grpId="0" nodeType="withEffect">
                                  <p:stCondLst>
                                    <p:cond delay="0"/>
                                  </p:stCondLst>
                                  <p:iterate type="wd">
                                    <p:tmPct val="10000"/>
                                  </p:iterate>
                                  <p:childTnLst>
                                    <p:set>
                                      <p:cBhvr>
                                        <p:cTn id="13" dur="1" fill="hold">
                                          <p:stCondLst>
                                            <p:cond delay="0"/>
                                          </p:stCondLst>
                                        </p:cTn>
                                        <p:tgtEl>
                                          <p:spTgt spid="29701">
                                            <p:txEl>
                                              <p:pRg st="0" end="0"/>
                                            </p:txEl>
                                          </p:spTgt>
                                        </p:tgtEl>
                                        <p:attrNameLst>
                                          <p:attrName>style.visibility</p:attrName>
                                        </p:attrNameLst>
                                      </p:cBhvr>
                                      <p:to>
                                        <p:strVal val="visible"/>
                                      </p:to>
                                    </p:set>
                                    <p:animEffect transition="in" filter="fade">
                                      <p:cBhvr>
                                        <p:cTn id="14" dur="2000"/>
                                        <p:tgtEl>
                                          <p:spTgt spid="29701">
                                            <p:txEl>
                                              <p:pRg st="0" end="0"/>
                                            </p:txEl>
                                          </p:spTgt>
                                        </p:tgtEl>
                                      </p:cBhvr>
                                    </p:animEffect>
                                  </p:childTnLst>
                                </p:cTn>
                              </p:par>
                            </p:childTnLst>
                          </p:cTn>
                        </p:par>
                        <p:par>
                          <p:cTn id="15" fill="hold">
                            <p:stCondLst>
                              <p:cond delay="5200"/>
                            </p:stCondLst>
                            <p:childTnLst>
                              <p:par>
                                <p:cTn id="16" presetID="10" presetClass="entr" presetSubtype="0" fill="hold" grpId="0" nodeType="afterEffect">
                                  <p:stCondLst>
                                    <p:cond delay="0"/>
                                  </p:stCondLst>
                                  <p:childTnLst>
                                    <p:set>
                                      <p:cBhvr>
                                        <p:cTn id="17" dur="1" fill="hold">
                                          <p:stCondLst>
                                            <p:cond delay="0"/>
                                          </p:stCondLst>
                                        </p:cTn>
                                        <p:tgtEl>
                                          <p:spTgt spid="29699">
                                            <p:bg/>
                                          </p:spTgt>
                                        </p:tgtEl>
                                        <p:attrNameLst>
                                          <p:attrName>style.visibility</p:attrName>
                                        </p:attrNameLst>
                                      </p:cBhvr>
                                      <p:to>
                                        <p:strVal val="visible"/>
                                      </p:to>
                                    </p:set>
                                    <p:animEffect transition="in" filter="fade">
                                      <p:cBhvr>
                                        <p:cTn id="18" dur="2000"/>
                                        <p:tgtEl>
                                          <p:spTgt spid="29699">
                                            <p:bg/>
                                          </p:spTgt>
                                        </p:tgtEl>
                                      </p:cBhvr>
                                    </p:animEffect>
                                  </p:childTnLst>
                                </p:cTn>
                              </p:par>
                              <p:par>
                                <p:cTn id="19" presetID="10" presetClass="entr" presetSubtype="0" fill="hold" grpId="0" nodeType="withEffect">
                                  <p:stCondLst>
                                    <p:cond delay="0"/>
                                  </p:stCondLst>
                                  <p:iterate type="wd">
                                    <p:tmPct val="10000"/>
                                  </p:iterate>
                                  <p:childTnLst>
                                    <p:set>
                                      <p:cBhvr>
                                        <p:cTn id="20" dur="1" fill="hold">
                                          <p:stCondLst>
                                            <p:cond delay="0"/>
                                          </p:stCondLst>
                                        </p:cTn>
                                        <p:tgtEl>
                                          <p:spTgt spid="29699">
                                            <p:txEl>
                                              <p:pRg st="0" end="0"/>
                                            </p:txEl>
                                          </p:spTgt>
                                        </p:tgtEl>
                                        <p:attrNameLst>
                                          <p:attrName>style.visibility</p:attrName>
                                        </p:attrNameLst>
                                      </p:cBhvr>
                                      <p:to>
                                        <p:strVal val="visible"/>
                                      </p:to>
                                    </p:set>
                                    <p:animEffect transition="in" filter="fade">
                                      <p:cBhvr>
                                        <p:cTn id="21" dur="2000"/>
                                        <p:tgtEl>
                                          <p:spTgt spid="296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allAtOnce" animBg="1"/>
      <p:bldP spid="29701" grpId="0" build="allAtOnce"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Stn02"/>
          <p:cNvPicPr>
            <a:picLocks noChangeAspect="1" noChangeArrowheads="1"/>
          </p:cNvPicPr>
          <p:nvPr/>
        </p:nvPicPr>
        <p:blipFill>
          <a:blip r:embed="rId2" cstate="print"/>
          <a:srcRect/>
          <a:stretch>
            <a:fillRect/>
          </a:stretch>
        </p:blipFill>
        <p:spPr bwMode="auto">
          <a:xfrm>
            <a:off x="0" y="0"/>
            <a:ext cx="9144000" cy="6096000"/>
          </a:xfrm>
          <a:prstGeom prst="rect">
            <a:avLst/>
          </a:prstGeom>
          <a:noFill/>
        </p:spPr>
      </p:pic>
      <p:sp>
        <p:nvSpPr>
          <p:cNvPr id="30723" name="Text Box 3"/>
          <p:cNvSpPr txBox="1">
            <a:spLocks noChangeAspect="1" noChangeArrowheads="1"/>
          </p:cNvSpPr>
          <p:nvPr/>
        </p:nvSpPr>
        <p:spPr bwMode="auto">
          <a:xfrm>
            <a:off x="0" y="5334000"/>
            <a:ext cx="9144000" cy="1524000"/>
          </a:xfrm>
          <a:prstGeom prst="rect">
            <a:avLst/>
          </a:prstGeom>
          <a:gradFill rotWithShape="1">
            <a:gsLst>
              <a:gs pos="0">
                <a:srgbClr val="993300"/>
              </a:gs>
              <a:gs pos="100000">
                <a:srgbClr val="993300">
                  <a:gamma/>
                  <a:shade val="46275"/>
                  <a:invGamma/>
                </a:srgbClr>
              </a:gs>
            </a:gsLst>
            <a:lin ang="5400000" scaled="1"/>
          </a:gradFill>
          <a:ln w="9525">
            <a:noFill/>
            <a:miter lim="800000"/>
            <a:headEnd/>
            <a:tailEnd/>
          </a:ln>
          <a:effectLst/>
        </p:spPr>
        <p:txBody>
          <a:bodyPr lIns="274320" anchor="ctr" anchorCtr="1"/>
          <a:lstStyle/>
          <a:p>
            <a:pPr algn="l"/>
            <a:r>
              <a:rPr lang="en-US" sz="2000">
                <a:solidFill>
                  <a:srgbClr val="FFFFCC"/>
                </a:solidFill>
              </a:rPr>
              <a:t>The Cross in our lives today may not be visible to others e.g. illness, problems of money, employment, etc. It may even include living with a family member who is difficult to deal with. We are challenged by Jesus to carry our cross with love. Let us pray for the grace to carry our cross.</a:t>
            </a:r>
          </a:p>
        </p:txBody>
      </p:sp>
      <p:sp>
        <p:nvSpPr>
          <p:cNvPr id="30724" name="Text Box 4"/>
          <p:cNvSpPr txBox="1">
            <a:spLocks noChangeAspect="1" noChangeArrowheads="1"/>
          </p:cNvSpPr>
          <p:nvPr/>
        </p:nvSpPr>
        <p:spPr bwMode="auto">
          <a:xfrm>
            <a:off x="4572000" y="0"/>
            <a:ext cx="4572000" cy="533400"/>
          </a:xfrm>
          <a:prstGeom prst="rect">
            <a:avLst/>
          </a:prstGeom>
          <a:gradFill rotWithShape="1">
            <a:gsLst>
              <a:gs pos="0">
                <a:srgbClr val="CC6600"/>
              </a:gs>
              <a:gs pos="100000">
                <a:srgbClr val="CC6600">
                  <a:gamma/>
                  <a:shade val="46275"/>
                  <a:invGamma/>
                </a:srgbClr>
              </a:gs>
            </a:gsLst>
            <a:lin ang="5400000" scaled="1"/>
          </a:gradFill>
          <a:ln w="9525">
            <a:noFill/>
            <a:miter lim="800000"/>
            <a:headEnd/>
            <a:tailEnd/>
          </a:ln>
          <a:effectLst/>
        </p:spPr>
        <p:txBody>
          <a:bodyPr anchor="ctr" anchorCtr="1"/>
          <a:lstStyle/>
          <a:p>
            <a:pPr algn="l"/>
            <a:r>
              <a:rPr lang="en-US" sz="2000">
                <a:solidFill>
                  <a:srgbClr val="FFFFCC"/>
                </a:solidFill>
              </a:rPr>
              <a:t>2</a:t>
            </a:r>
            <a:r>
              <a:rPr lang="en-US" sz="2000" baseline="30000">
                <a:solidFill>
                  <a:srgbClr val="FFFFCC"/>
                </a:solidFill>
              </a:rPr>
              <a:t>nd</a:t>
            </a:r>
            <a:r>
              <a:rPr lang="en-US" sz="2000">
                <a:solidFill>
                  <a:srgbClr val="FFFFCC"/>
                </a:solidFill>
              </a:rPr>
              <a:t> Station: Jesus carries His Cross</a:t>
            </a:r>
          </a:p>
        </p:txBody>
      </p:sp>
    </p:spTree>
  </p:cSld>
  <p:clrMapOvr>
    <a:masterClrMapping/>
  </p:clrMapOvr>
  <p:transition spd="slow" advTm="3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723">
                                            <p:bg/>
                                          </p:spTgt>
                                        </p:tgtEl>
                                        <p:attrNameLst>
                                          <p:attrName>style.visibility</p:attrName>
                                        </p:attrNameLst>
                                      </p:cBhvr>
                                      <p:to>
                                        <p:strVal val="visible"/>
                                      </p:to>
                                    </p:set>
                                    <p:animEffect transition="in" filter="fade">
                                      <p:cBhvr>
                                        <p:cTn id="7" dur="2000"/>
                                        <p:tgtEl>
                                          <p:spTgt spid="30723">
                                            <p:bg/>
                                          </p:spTgt>
                                        </p:tgtEl>
                                      </p:cBhvr>
                                    </p:animEffect>
                                  </p:childTnLst>
                                </p:cTn>
                              </p:par>
                            </p:childTnLst>
                          </p:cTn>
                        </p:par>
                        <p:par>
                          <p:cTn id="8" fill="hold">
                            <p:stCondLst>
                              <p:cond delay="20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30723">
                                            <p:txEl>
                                              <p:pRg st="0" end="0"/>
                                            </p:txEl>
                                          </p:spTgt>
                                        </p:tgtEl>
                                        <p:attrNameLst>
                                          <p:attrName>style.visibility</p:attrName>
                                        </p:attrNameLst>
                                      </p:cBhvr>
                                      <p:to>
                                        <p:strVal val="visible"/>
                                      </p:to>
                                    </p:set>
                                    <p:animEffect transition="in" filter="fade">
                                      <p:cBhvr>
                                        <p:cTn id="11" dur="2000"/>
                                        <p:tgtEl>
                                          <p:spTgt spid="307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uiExpand="1" build="allAtOnce"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8" name="Picture 6" descr="PDVD_1077"/>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3795" name="Text Box 3"/>
          <p:cNvSpPr txBox="1">
            <a:spLocks noChangeAspect="1" noChangeArrowheads="1"/>
          </p:cNvSpPr>
          <p:nvPr/>
        </p:nvSpPr>
        <p:spPr bwMode="auto">
          <a:xfrm>
            <a:off x="0" y="5334000"/>
            <a:ext cx="9144000" cy="15240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lIns="274320" anchor="ctr" anchorCtr="1"/>
          <a:lstStyle/>
          <a:p>
            <a:pPr algn="l"/>
            <a:r>
              <a:rPr lang="en-US" sz="2000">
                <a:solidFill>
                  <a:srgbClr val="FFFFCC"/>
                </a:solidFill>
              </a:rPr>
              <a:t>The weight of the Cross has sapped his energy; Jesus falls to the ground, bruised and bloody. The onlookers and soldiers jeer at him; the soldiers whip him and drag Him up again. No mercy is shown to the Most Merciful One – the prince of Peace.</a:t>
            </a:r>
          </a:p>
        </p:txBody>
      </p:sp>
      <p:sp>
        <p:nvSpPr>
          <p:cNvPr id="33797" name="Text Box 5"/>
          <p:cNvSpPr txBox="1">
            <a:spLocks noChangeAspect="1" noChangeArrowheads="1"/>
          </p:cNvSpPr>
          <p:nvPr/>
        </p:nvSpPr>
        <p:spPr bwMode="auto">
          <a:xfrm>
            <a:off x="6324600" y="0"/>
            <a:ext cx="2819400" cy="8382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anchor="ctr" anchorCtr="1"/>
          <a:lstStyle/>
          <a:p>
            <a:pPr algn="r"/>
            <a:r>
              <a:rPr lang="en-US" sz="2000">
                <a:solidFill>
                  <a:srgbClr val="FFFFCC"/>
                </a:solidFill>
              </a:rPr>
              <a:t>3</a:t>
            </a:r>
            <a:r>
              <a:rPr lang="en-US" sz="2000" baseline="30000">
                <a:solidFill>
                  <a:srgbClr val="FFFFCC"/>
                </a:solidFill>
              </a:rPr>
              <a:t>rd</a:t>
            </a:r>
            <a:r>
              <a:rPr lang="en-US" sz="2000">
                <a:solidFill>
                  <a:srgbClr val="FFFFCC"/>
                </a:solidFill>
              </a:rPr>
              <a:t> Station: Jesus falls for the first time</a:t>
            </a:r>
          </a:p>
        </p:txBody>
      </p:sp>
    </p:spTree>
  </p:cSld>
  <p:clrMapOvr>
    <a:masterClrMapping/>
  </p:clrMapOvr>
  <p:transition spd="slow" advTm="3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3798"/>
                                        </p:tgtEl>
                                        <p:attrNameLst>
                                          <p:attrName>style.visibility</p:attrName>
                                        </p:attrNameLst>
                                      </p:cBhvr>
                                      <p:to>
                                        <p:strVal val="visible"/>
                                      </p:to>
                                    </p:set>
                                    <p:animEffect transition="in" filter="fade">
                                      <p:cBhvr>
                                        <p:cTn id="7" dur="2000"/>
                                        <p:tgtEl>
                                          <p:spTgt spid="33798"/>
                                        </p:tgtEl>
                                      </p:cBhvr>
                                    </p:animEffect>
                                  </p:childTnLst>
                                </p:cTn>
                              </p:par>
                            </p:childTnLst>
                          </p:cTn>
                        </p:par>
                        <p:par>
                          <p:cTn id="8" fill="hold">
                            <p:stCondLst>
                              <p:cond delay="20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33797">
                                            <p:bg/>
                                          </p:spTgt>
                                        </p:tgtEl>
                                        <p:attrNameLst>
                                          <p:attrName>style.visibility</p:attrName>
                                        </p:attrNameLst>
                                      </p:cBhvr>
                                      <p:to>
                                        <p:strVal val="visible"/>
                                      </p:to>
                                    </p:set>
                                    <p:animEffect transition="in" filter="fade">
                                      <p:cBhvr>
                                        <p:cTn id="11" dur="2000"/>
                                        <p:tgtEl>
                                          <p:spTgt spid="33797">
                                            <p:bg/>
                                          </p:spTgt>
                                        </p:tgtEl>
                                      </p:cBhvr>
                                    </p:animEffect>
                                  </p:childTnLst>
                                </p:cTn>
                              </p:par>
                              <p:par>
                                <p:cTn id="12" presetID="10" presetClass="entr" presetSubtype="0" fill="hold" grpId="0" nodeType="withEffect">
                                  <p:stCondLst>
                                    <p:cond delay="0"/>
                                  </p:stCondLst>
                                  <p:iterate type="wd">
                                    <p:tmPct val="10000"/>
                                  </p:iterate>
                                  <p:childTnLst>
                                    <p:set>
                                      <p:cBhvr>
                                        <p:cTn id="13" dur="1" fill="hold">
                                          <p:stCondLst>
                                            <p:cond delay="0"/>
                                          </p:stCondLst>
                                        </p:cTn>
                                        <p:tgtEl>
                                          <p:spTgt spid="33797">
                                            <p:txEl>
                                              <p:pRg st="0" end="0"/>
                                            </p:txEl>
                                          </p:spTgt>
                                        </p:tgtEl>
                                        <p:attrNameLst>
                                          <p:attrName>style.visibility</p:attrName>
                                        </p:attrNameLst>
                                      </p:cBhvr>
                                      <p:to>
                                        <p:strVal val="visible"/>
                                      </p:to>
                                    </p:set>
                                    <p:animEffect transition="in" filter="fade">
                                      <p:cBhvr>
                                        <p:cTn id="14" dur="2000"/>
                                        <p:tgtEl>
                                          <p:spTgt spid="33797">
                                            <p:txEl>
                                              <p:pRg st="0" end="0"/>
                                            </p:txEl>
                                          </p:spTgt>
                                        </p:tgtEl>
                                      </p:cBhvr>
                                    </p:animEffect>
                                  </p:childTnLst>
                                </p:cTn>
                              </p:par>
                            </p:childTnLst>
                          </p:cTn>
                        </p:par>
                        <p:par>
                          <p:cTn id="15" fill="hold">
                            <p:stCondLst>
                              <p:cond delay="5600"/>
                            </p:stCondLst>
                            <p:childTnLst>
                              <p:par>
                                <p:cTn id="16" presetID="10" presetClass="entr" presetSubtype="0" fill="hold" grpId="0" nodeType="afterEffect">
                                  <p:stCondLst>
                                    <p:cond delay="0"/>
                                  </p:stCondLst>
                                  <p:childTnLst>
                                    <p:set>
                                      <p:cBhvr>
                                        <p:cTn id="17" dur="1" fill="hold">
                                          <p:stCondLst>
                                            <p:cond delay="0"/>
                                          </p:stCondLst>
                                        </p:cTn>
                                        <p:tgtEl>
                                          <p:spTgt spid="33795">
                                            <p:bg/>
                                          </p:spTgt>
                                        </p:tgtEl>
                                        <p:attrNameLst>
                                          <p:attrName>style.visibility</p:attrName>
                                        </p:attrNameLst>
                                      </p:cBhvr>
                                      <p:to>
                                        <p:strVal val="visible"/>
                                      </p:to>
                                    </p:set>
                                    <p:animEffect transition="in" filter="fade">
                                      <p:cBhvr>
                                        <p:cTn id="18" dur="1000"/>
                                        <p:tgtEl>
                                          <p:spTgt spid="33795">
                                            <p:bg/>
                                          </p:spTgt>
                                        </p:tgtEl>
                                      </p:cBhvr>
                                    </p:animEffect>
                                  </p:childTnLst>
                                </p:cTn>
                              </p:par>
                            </p:childTnLst>
                          </p:cTn>
                        </p:par>
                        <p:par>
                          <p:cTn id="19" fill="hold">
                            <p:stCondLst>
                              <p:cond delay="6600"/>
                            </p:stCondLst>
                            <p:childTnLst>
                              <p:par>
                                <p:cTn id="20" presetID="10" presetClass="entr" presetSubtype="0" fill="hold" grpId="0" nodeType="afterEffect">
                                  <p:stCondLst>
                                    <p:cond delay="0"/>
                                  </p:stCondLst>
                                  <p:iterate type="wd">
                                    <p:tmPct val="10000"/>
                                  </p:iterate>
                                  <p:childTnLst>
                                    <p:set>
                                      <p:cBhvr>
                                        <p:cTn id="21" dur="1" fill="hold">
                                          <p:stCondLst>
                                            <p:cond delay="0"/>
                                          </p:stCondLst>
                                        </p:cTn>
                                        <p:tgtEl>
                                          <p:spTgt spid="33795">
                                            <p:txEl>
                                              <p:pRg st="0" end="0"/>
                                            </p:txEl>
                                          </p:spTgt>
                                        </p:tgtEl>
                                        <p:attrNameLst>
                                          <p:attrName>style.visibility</p:attrName>
                                        </p:attrNameLst>
                                      </p:cBhvr>
                                      <p:to>
                                        <p:strVal val="visible"/>
                                      </p:to>
                                    </p:set>
                                    <p:animEffect transition="in" filter="fade">
                                      <p:cBhvr>
                                        <p:cTn id="22" dur="1000"/>
                                        <p:tgtEl>
                                          <p:spTgt spid="337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allAtOnce" animBg="1"/>
      <p:bldP spid="33797" grpId="0" build="allAtOnce"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descr="PDVD_1077"/>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2770" name="Text Box 2"/>
          <p:cNvSpPr txBox="1">
            <a:spLocks noChangeAspect="1" noChangeArrowheads="1"/>
          </p:cNvSpPr>
          <p:nvPr/>
        </p:nvSpPr>
        <p:spPr bwMode="auto">
          <a:xfrm>
            <a:off x="0" y="5181600"/>
            <a:ext cx="9144000" cy="16764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lIns="274320" anchor="ctr" anchorCtr="1"/>
          <a:lstStyle/>
          <a:p>
            <a:pPr algn="l"/>
            <a:r>
              <a:rPr lang="en-US" sz="2000" dirty="0">
                <a:solidFill>
                  <a:srgbClr val="FFFFCC"/>
                </a:solidFill>
              </a:rPr>
              <a:t>The falls are painful – even when no one is looking at us. We want to be assured of success in life; failure is not an option. The recent </a:t>
            </a:r>
            <a:r>
              <a:rPr lang="en-US" sz="2000" dirty="0" smtClean="0">
                <a:solidFill>
                  <a:srgbClr val="FFFFCC"/>
                </a:solidFill>
              </a:rPr>
              <a:t>coronavirus pandemic </a:t>
            </a:r>
            <a:r>
              <a:rPr lang="en-US" sz="2000" dirty="0">
                <a:solidFill>
                  <a:srgbClr val="FFFFCC"/>
                </a:solidFill>
              </a:rPr>
              <a:t>indicates the difficulty of facing </a:t>
            </a:r>
            <a:r>
              <a:rPr lang="en-US" sz="2000" dirty="0" smtClean="0">
                <a:solidFill>
                  <a:srgbClr val="FFFFCC"/>
                </a:solidFill>
              </a:rPr>
              <a:t>the unknown, </a:t>
            </a:r>
            <a:r>
              <a:rPr lang="en-US" sz="2000" dirty="0">
                <a:solidFill>
                  <a:srgbClr val="FFFFCC"/>
                </a:solidFill>
              </a:rPr>
              <a:t>and the increasing move towards a world on the brink of despair. Let us pray that those burdened with despair may rise again.</a:t>
            </a:r>
          </a:p>
        </p:txBody>
      </p:sp>
      <p:sp>
        <p:nvSpPr>
          <p:cNvPr id="32773" name="Text Box 5"/>
          <p:cNvSpPr txBox="1">
            <a:spLocks noChangeAspect="1" noChangeArrowheads="1"/>
          </p:cNvSpPr>
          <p:nvPr/>
        </p:nvSpPr>
        <p:spPr bwMode="auto">
          <a:xfrm>
            <a:off x="6324600" y="0"/>
            <a:ext cx="2819400" cy="8382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anchor="ctr" anchorCtr="1"/>
          <a:lstStyle/>
          <a:p>
            <a:pPr algn="r"/>
            <a:r>
              <a:rPr lang="en-US" sz="2000">
                <a:solidFill>
                  <a:srgbClr val="FFFFCC"/>
                </a:solidFill>
              </a:rPr>
              <a:t>3</a:t>
            </a:r>
            <a:r>
              <a:rPr lang="en-US" sz="2000" baseline="30000">
                <a:solidFill>
                  <a:srgbClr val="FFFFCC"/>
                </a:solidFill>
              </a:rPr>
              <a:t>rd</a:t>
            </a:r>
            <a:r>
              <a:rPr lang="en-US" sz="2000">
                <a:solidFill>
                  <a:srgbClr val="FFFFCC"/>
                </a:solidFill>
              </a:rPr>
              <a:t> Station: Jesus falls for the first time</a:t>
            </a:r>
          </a:p>
        </p:txBody>
      </p:sp>
    </p:spTree>
  </p:cSld>
  <p:clrMapOvr>
    <a:masterClrMapping/>
  </p:clrMapOvr>
  <p:transition spd="slow" advTm="3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772"/>
                                        </p:tgtEl>
                                        <p:attrNameLst>
                                          <p:attrName>style.visibility</p:attrName>
                                        </p:attrNameLst>
                                      </p:cBhvr>
                                      <p:to>
                                        <p:strVal val="visible"/>
                                      </p:to>
                                    </p:set>
                                    <p:animEffect transition="in" filter="fade">
                                      <p:cBhvr>
                                        <p:cTn id="7" dur="2000"/>
                                        <p:tgtEl>
                                          <p:spTgt spid="32772"/>
                                        </p:tgtEl>
                                      </p:cBhvr>
                                    </p:animEffect>
                                  </p:childTnLst>
                                </p:cTn>
                              </p:par>
                            </p:childTnLst>
                          </p:cTn>
                        </p:par>
                        <p:par>
                          <p:cTn id="8" fill="hold">
                            <p:stCondLst>
                              <p:cond delay="20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32773">
                                            <p:bg/>
                                          </p:spTgt>
                                        </p:tgtEl>
                                        <p:attrNameLst>
                                          <p:attrName>style.visibility</p:attrName>
                                        </p:attrNameLst>
                                      </p:cBhvr>
                                      <p:to>
                                        <p:strVal val="visible"/>
                                      </p:to>
                                    </p:set>
                                    <p:animEffect transition="in" filter="fade">
                                      <p:cBhvr>
                                        <p:cTn id="11" dur="2000"/>
                                        <p:tgtEl>
                                          <p:spTgt spid="32773">
                                            <p:bg/>
                                          </p:spTgt>
                                        </p:tgtEl>
                                      </p:cBhvr>
                                    </p:animEffect>
                                  </p:childTnLst>
                                </p:cTn>
                              </p:par>
                              <p:par>
                                <p:cTn id="12" presetID="10" presetClass="entr" presetSubtype="0" fill="hold" grpId="0" nodeType="withEffect">
                                  <p:stCondLst>
                                    <p:cond delay="0"/>
                                  </p:stCondLst>
                                  <p:iterate type="wd">
                                    <p:tmPct val="10000"/>
                                  </p:iterate>
                                  <p:childTnLst>
                                    <p:set>
                                      <p:cBhvr>
                                        <p:cTn id="13" dur="1" fill="hold">
                                          <p:stCondLst>
                                            <p:cond delay="0"/>
                                          </p:stCondLst>
                                        </p:cTn>
                                        <p:tgtEl>
                                          <p:spTgt spid="32773">
                                            <p:txEl>
                                              <p:pRg st="0" end="0"/>
                                            </p:txEl>
                                          </p:spTgt>
                                        </p:tgtEl>
                                        <p:attrNameLst>
                                          <p:attrName>style.visibility</p:attrName>
                                        </p:attrNameLst>
                                      </p:cBhvr>
                                      <p:to>
                                        <p:strVal val="visible"/>
                                      </p:to>
                                    </p:set>
                                    <p:animEffect transition="in" filter="fade">
                                      <p:cBhvr>
                                        <p:cTn id="14" dur="2000"/>
                                        <p:tgtEl>
                                          <p:spTgt spid="32773">
                                            <p:txEl>
                                              <p:pRg st="0" end="0"/>
                                            </p:txEl>
                                          </p:spTgt>
                                        </p:tgtEl>
                                      </p:cBhvr>
                                    </p:animEffect>
                                  </p:childTnLst>
                                </p:cTn>
                              </p:par>
                            </p:childTnLst>
                          </p:cTn>
                        </p:par>
                        <p:par>
                          <p:cTn id="15" fill="hold">
                            <p:stCondLst>
                              <p:cond delay="5600"/>
                            </p:stCondLst>
                            <p:childTnLst>
                              <p:par>
                                <p:cTn id="16" presetID="10" presetClass="entr" presetSubtype="0" fill="hold" grpId="0" nodeType="afterEffect">
                                  <p:stCondLst>
                                    <p:cond delay="0"/>
                                  </p:stCondLst>
                                  <p:childTnLst>
                                    <p:set>
                                      <p:cBhvr>
                                        <p:cTn id="17" dur="1" fill="hold">
                                          <p:stCondLst>
                                            <p:cond delay="0"/>
                                          </p:stCondLst>
                                        </p:cTn>
                                        <p:tgtEl>
                                          <p:spTgt spid="32770">
                                            <p:bg/>
                                          </p:spTgt>
                                        </p:tgtEl>
                                        <p:attrNameLst>
                                          <p:attrName>style.visibility</p:attrName>
                                        </p:attrNameLst>
                                      </p:cBhvr>
                                      <p:to>
                                        <p:strVal val="visible"/>
                                      </p:to>
                                    </p:set>
                                    <p:animEffect transition="in" filter="fade">
                                      <p:cBhvr>
                                        <p:cTn id="18" dur="1000"/>
                                        <p:tgtEl>
                                          <p:spTgt spid="32770">
                                            <p:bg/>
                                          </p:spTgt>
                                        </p:tgtEl>
                                      </p:cBhvr>
                                    </p:animEffect>
                                  </p:childTnLst>
                                </p:cTn>
                              </p:par>
                            </p:childTnLst>
                          </p:cTn>
                        </p:par>
                        <p:par>
                          <p:cTn id="19" fill="hold">
                            <p:stCondLst>
                              <p:cond delay="6600"/>
                            </p:stCondLst>
                            <p:childTnLst>
                              <p:par>
                                <p:cTn id="20" presetID="10" presetClass="entr" presetSubtype="0" fill="hold" grpId="0" nodeType="afterEffect">
                                  <p:stCondLst>
                                    <p:cond delay="0"/>
                                  </p:stCondLst>
                                  <p:iterate type="wd">
                                    <p:tmPct val="10000"/>
                                  </p:iterate>
                                  <p:childTnLst>
                                    <p:set>
                                      <p:cBhvr>
                                        <p:cTn id="21" dur="1" fill="hold">
                                          <p:stCondLst>
                                            <p:cond delay="0"/>
                                          </p:stCondLst>
                                        </p:cTn>
                                        <p:tgtEl>
                                          <p:spTgt spid="32770">
                                            <p:txEl>
                                              <p:pRg st="0" end="0"/>
                                            </p:txEl>
                                          </p:spTgt>
                                        </p:tgtEl>
                                        <p:attrNameLst>
                                          <p:attrName>style.visibility</p:attrName>
                                        </p:attrNameLst>
                                      </p:cBhvr>
                                      <p:to>
                                        <p:strVal val="visible"/>
                                      </p:to>
                                    </p:set>
                                    <p:animEffect transition="in" filter="fade">
                                      <p:cBhvr>
                                        <p:cTn id="22" dur="1000"/>
                                        <p:tgtEl>
                                          <p:spTgt spid="3277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build="allAtOnce" animBg="1"/>
      <p:bldP spid="32773" grpId="0" build="allAtOnce"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descr="Stn04"/>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4818" name="Text Box 2"/>
          <p:cNvSpPr txBox="1">
            <a:spLocks noChangeAspect="1" noChangeArrowheads="1"/>
          </p:cNvSpPr>
          <p:nvPr/>
        </p:nvSpPr>
        <p:spPr bwMode="auto">
          <a:xfrm>
            <a:off x="1828800" y="5715000"/>
            <a:ext cx="7315200" cy="1143000"/>
          </a:xfrm>
          <a:prstGeom prst="rect">
            <a:avLst/>
          </a:prstGeom>
          <a:noFill/>
          <a:ln w="9525">
            <a:noFill/>
            <a:miter lim="800000"/>
            <a:headEnd/>
            <a:tailEnd/>
          </a:ln>
          <a:effectLst/>
        </p:spPr>
        <p:txBody>
          <a:bodyPr anchor="ctr" anchorCtr="1"/>
          <a:lstStyle/>
          <a:p>
            <a:pPr algn="l"/>
            <a:r>
              <a:rPr lang="en-US" sz="2000">
                <a:solidFill>
                  <a:srgbClr val="FFFFCC"/>
                </a:solidFill>
              </a:rPr>
              <a:t>His mother understands </a:t>
            </a:r>
            <a:br>
              <a:rPr lang="en-US" sz="2000">
                <a:solidFill>
                  <a:srgbClr val="FFFFCC"/>
                </a:solidFill>
              </a:rPr>
            </a:br>
            <a:r>
              <a:rPr lang="en-US" sz="2000">
                <a:solidFill>
                  <a:srgbClr val="FFFFCC"/>
                </a:solidFill>
              </a:rPr>
              <a:t>– she feels with and suffers with Jesus.</a:t>
            </a:r>
          </a:p>
        </p:txBody>
      </p:sp>
      <p:sp>
        <p:nvSpPr>
          <p:cNvPr id="34819" name="Text Box 3"/>
          <p:cNvSpPr txBox="1">
            <a:spLocks noChangeAspect="1" noChangeArrowheads="1"/>
          </p:cNvSpPr>
          <p:nvPr/>
        </p:nvSpPr>
        <p:spPr bwMode="auto">
          <a:xfrm>
            <a:off x="0" y="0"/>
            <a:ext cx="4572000" cy="533400"/>
          </a:xfrm>
          <a:prstGeom prst="rect">
            <a:avLst/>
          </a:prstGeom>
          <a:noFill/>
          <a:ln w="9525">
            <a:noFill/>
            <a:miter lim="800000"/>
            <a:headEnd/>
            <a:tailEnd/>
          </a:ln>
          <a:effectLst/>
        </p:spPr>
        <p:txBody>
          <a:bodyPr anchor="ctr" anchorCtr="1"/>
          <a:lstStyle/>
          <a:p>
            <a:pPr algn="l"/>
            <a:r>
              <a:rPr lang="en-US" sz="2000">
                <a:solidFill>
                  <a:srgbClr val="FFFFCC"/>
                </a:solidFill>
              </a:rPr>
              <a:t>4</a:t>
            </a:r>
            <a:r>
              <a:rPr lang="en-US" sz="2000" baseline="30000">
                <a:solidFill>
                  <a:srgbClr val="FFFFCC"/>
                </a:solidFill>
              </a:rPr>
              <a:t>th</a:t>
            </a:r>
            <a:r>
              <a:rPr lang="en-US" sz="2000">
                <a:solidFill>
                  <a:srgbClr val="FFFFCC"/>
                </a:solidFill>
              </a:rPr>
              <a:t> Station: Jesus meets His mother</a:t>
            </a:r>
          </a:p>
        </p:txBody>
      </p:sp>
      <p:sp>
        <p:nvSpPr>
          <p:cNvPr id="34821" name="Text Box 5"/>
          <p:cNvSpPr txBox="1">
            <a:spLocks noChangeAspect="1" noChangeArrowheads="1"/>
          </p:cNvSpPr>
          <p:nvPr/>
        </p:nvSpPr>
        <p:spPr bwMode="auto">
          <a:xfrm>
            <a:off x="152400" y="2743200"/>
            <a:ext cx="1981200" cy="3886200"/>
          </a:xfrm>
          <a:prstGeom prst="rect">
            <a:avLst/>
          </a:prstGeom>
          <a:noFill/>
          <a:ln w="9525">
            <a:noFill/>
            <a:miter lim="800000"/>
            <a:headEnd/>
            <a:tailEnd/>
          </a:ln>
          <a:effectLst/>
        </p:spPr>
        <p:txBody>
          <a:bodyPr lIns="182880" anchor="ctr" anchorCtr="1"/>
          <a:lstStyle/>
          <a:p>
            <a:pPr algn="l"/>
            <a:r>
              <a:rPr lang="en-US" sz="2000">
                <a:solidFill>
                  <a:srgbClr val="FFFFCC"/>
                </a:solidFill>
              </a:rPr>
              <a:t>The compassion in Mary’s eyes and the silent conversation that flowed between mother and son were beyond the understanding of the mob. </a:t>
            </a:r>
          </a:p>
        </p:txBody>
      </p:sp>
    </p:spTree>
  </p:cSld>
  <p:clrMapOvr>
    <a:masterClrMapping/>
  </p:clrMapOvr>
  <p:transition spd="slow" advTm="3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820"/>
                                        </p:tgtEl>
                                        <p:attrNameLst>
                                          <p:attrName>style.visibility</p:attrName>
                                        </p:attrNameLst>
                                      </p:cBhvr>
                                      <p:to>
                                        <p:strVal val="visible"/>
                                      </p:to>
                                    </p:set>
                                    <p:animEffect transition="in" filter="fade">
                                      <p:cBhvr>
                                        <p:cTn id="7" dur="2000"/>
                                        <p:tgtEl>
                                          <p:spTgt spid="34820"/>
                                        </p:tgtEl>
                                      </p:cBhvr>
                                    </p:animEffect>
                                  </p:childTnLst>
                                </p:cTn>
                              </p:par>
                            </p:childTnLst>
                          </p:cTn>
                        </p:par>
                        <p:par>
                          <p:cTn id="8" fill="hold">
                            <p:stCondLst>
                              <p:cond delay="20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34819">
                                            <p:txEl>
                                              <p:pRg st="0" end="0"/>
                                            </p:txEl>
                                          </p:spTgt>
                                        </p:tgtEl>
                                        <p:attrNameLst>
                                          <p:attrName>style.visibility</p:attrName>
                                        </p:attrNameLst>
                                      </p:cBhvr>
                                      <p:to>
                                        <p:strVal val="visible"/>
                                      </p:to>
                                    </p:set>
                                    <p:animEffect transition="in" filter="fade">
                                      <p:cBhvr>
                                        <p:cTn id="11" dur="2000"/>
                                        <p:tgtEl>
                                          <p:spTgt spid="34819">
                                            <p:txEl>
                                              <p:pRg st="0" end="0"/>
                                            </p:txEl>
                                          </p:spTgt>
                                        </p:tgtEl>
                                      </p:cBhvr>
                                    </p:animEffect>
                                  </p:childTnLst>
                                </p:cTn>
                              </p:par>
                            </p:childTnLst>
                          </p:cTn>
                        </p:par>
                        <p:par>
                          <p:cTn id="12" fill="hold">
                            <p:stCondLst>
                              <p:cond delay="52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34821">
                                            <p:txEl>
                                              <p:pRg st="0" end="0"/>
                                            </p:txEl>
                                          </p:spTgt>
                                        </p:tgtEl>
                                        <p:attrNameLst>
                                          <p:attrName>style.visibility</p:attrName>
                                        </p:attrNameLst>
                                      </p:cBhvr>
                                      <p:to>
                                        <p:strVal val="visible"/>
                                      </p:to>
                                    </p:set>
                                    <p:animEffect transition="in" filter="fade">
                                      <p:cBhvr>
                                        <p:cTn id="15" dur="2000"/>
                                        <p:tgtEl>
                                          <p:spTgt spid="34821">
                                            <p:txEl>
                                              <p:pRg st="0" end="0"/>
                                            </p:txEl>
                                          </p:spTgt>
                                        </p:tgtEl>
                                      </p:cBhvr>
                                    </p:animEffect>
                                  </p:childTnLst>
                                </p:cTn>
                              </p:par>
                            </p:childTnLst>
                          </p:cTn>
                        </p:par>
                        <p:par>
                          <p:cTn id="16" fill="hold">
                            <p:stCondLst>
                              <p:cond delay="1180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34818">
                                            <p:txEl>
                                              <p:pRg st="0" end="0"/>
                                            </p:txEl>
                                          </p:spTgt>
                                        </p:tgtEl>
                                        <p:attrNameLst>
                                          <p:attrName>style.visibility</p:attrName>
                                        </p:attrNameLst>
                                      </p:cBhvr>
                                      <p:to>
                                        <p:strVal val="visible"/>
                                      </p:to>
                                    </p:set>
                                    <p:animEffect transition="in" filter="fade">
                                      <p:cBhvr>
                                        <p:cTn id="19" dur="2000"/>
                                        <p:tgtEl>
                                          <p:spTgt spid="348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build="allAtOnce"/>
      <p:bldP spid="34819" grpId="0" build="allAtOnce"/>
      <p:bldP spid="34821" grpId="0" build="allAtOnce"/>
    </p:bldLst>
  </p:timing>
</p:sld>
</file>

<file path=ppt/theme/theme1.xml><?xml version="1.0" encoding="utf-8"?>
<a:theme xmlns:a="http://schemas.openxmlformats.org/drawingml/2006/main" name="thewayofthecross-110401160102-phpapp01">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thewayofthecross-110401160102-phpapp01</Template>
  <TotalTime>95</TotalTime>
  <Words>1447</Words>
  <Application>Microsoft Office PowerPoint</Application>
  <PresentationFormat>On-screen Show (4:3)</PresentationFormat>
  <Paragraphs>81</Paragraphs>
  <Slides>31</Slides>
  <Notes>0</Notes>
  <HiddenSlides>0</HiddenSlides>
  <MMClips>1</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thewayofthecross-110401160102-phpapp01</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User</cp:lastModifiedBy>
  <cp:revision>20</cp:revision>
  <dcterms:created xsi:type="dcterms:W3CDTF">2020-04-06T08:46:39Z</dcterms:created>
  <dcterms:modified xsi:type="dcterms:W3CDTF">2020-04-08T11:29:14Z</dcterms:modified>
</cp:coreProperties>
</file>